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714" r:id="rId2"/>
    <p:sldId id="5770" r:id="rId3"/>
    <p:sldId id="5771" r:id="rId4"/>
    <p:sldId id="5772" r:id="rId5"/>
    <p:sldId id="5773" r:id="rId6"/>
    <p:sldId id="5774" r:id="rId7"/>
    <p:sldId id="5775" r:id="rId8"/>
    <p:sldId id="5776" r:id="rId9"/>
    <p:sldId id="5778" r:id="rId10"/>
    <p:sldId id="5779" r:id="rId11"/>
    <p:sldId id="5777" r:id="rId12"/>
    <p:sldId id="5780" r:id="rId13"/>
    <p:sldId id="5781" r:id="rId14"/>
    <p:sldId id="5782" r:id="rId15"/>
    <p:sldId id="5784" r:id="rId16"/>
    <p:sldId id="576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42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22"/>
    <p:restoredTop sz="95645"/>
  </p:normalViewPr>
  <p:slideViewPr>
    <p:cSldViewPr>
      <p:cViewPr>
        <p:scale>
          <a:sx n="70" d="100"/>
          <a:sy n="70" d="100"/>
        </p:scale>
        <p:origin x="624" y="984"/>
      </p:cViewPr>
      <p:guideLst/>
    </p:cSldViewPr>
  </p:slideViewPr>
  <p:notesTextViewPr>
    <p:cViewPr>
      <p:scale>
        <a:sx n="1" d="1"/>
        <a:sy n="1" d="1"/>
      </p:scale>
      <p:origin x="0" y="0"/>
    </p:cViewPr>
  </p:notesTextViewPr>
  <p:gridSpacing cx="914400" cy="9144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0" i="0" u="none" strike="noStrike" kern="1200" spc="0" baseline="0">
                <a:solidFill>
                  <a:srgbClr val="002060"/>
                </a:solidFill>
                <a:latin typeface="+mn-lt"/>
                <a:ea typeface="+mn-ea"/>
                <a:cs typeface="+mn-cs"/>
              </a:defRPr>
            </a:pPr>
            <a:r>
              <a:rPr lang="en-US" sz="2000" dirty="0">
                <a:solidFill>
                  <a:srgbClr val="002060"/>
                </a:solidFill>
              </a:rPr>
              <a:t>Initial</a:t>
            </a:r>
            <a:r>
              <a:rPr lang="en-US" sz="2000" baseline="0" dirty="0">
                <a:solidFill>
                  <a:srgbClr val="002060"/>
                </a:solidFill>
              </a:rPr>
              <a:t> state (q1q0)</a:t>
            </a:r>
            <a:endParaRPr lang="en-US" sz="2000" dirty="0">
              <a:solidFill>
                <a:srgbClr val="002060"/>
              </a:solidFill>
            </a:endParaRPr>
          </a:p>
        </c:rich>
      </c:tx>
      <c:layout>
        <c:manualLayout>
          <c:xMode val="edge"/>
          <c:yMode val="edge"/>
          <c:x val="0.3399507063264538"/>
          <c:y val="0.04"/>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rgbClr val="002060"/>
              </a:solidFill>
              <a:latin typeface="+mn-lt"/>
              <a:ea typeface="+mn-ea"/>
              <a:cs typeface="+mn-cs"/>
            </a:defRPr>
          </a:pPr>
          <a:endParaRPr lang="en-US"/>
        </a:p>
      </c:txPr>
    </c:title>
    <c:autoTitleDeleted val="0"/>
    <c:plotArea>
      <c:layout>
        <c:manualLayout>
          <c:layoutTarget val="inner"/>
          <c:xMode val="edge"/>
          <c:yMode val="edge"/>
          <c:x val="0.27608219071462853"/>
          <c:y val="0.16811259842519685"/>
          <c:w val="0.68767398720958894"/>
          <c:h val="0.44675354330708672"/>
        </c:manualLayout>
      </c:layout>
      <c:barChart>
        <c:barDir val="col"/>
        <c:grouping val="clustered"/>
        <c:varyColors val="0"/>
        <c:ser>
          <c:idx val="0"/>
          <c:order val="0"/>
          <c:spPr>
            <a:solidFill>
              <a:schemeClr val="accent6">
                <a:lumMod val="50000"/>
              </a:schemeClr>
            </a:solidFill>
            <a:ln>
              <a:solidFill>
                <a:schemeClr val="tx1"/>
              </a:solidFill>
            </a:ln>
            <a:effectLst/>
          </c:spPr>
          <c:invertIfNegative val="0"/>
          <c:cat>
            <c:strRef>
              <c:f>Sheet1!$B$5:$B$8</c:f>
              <c:strCache>
                <c:ptCount val="4"/>
                <c:pt idx="0">
                  <c:v>00</c:v>
                </c:pt>
                <c:pt idx="1">
                  <c:v>01</c:v>
                </c:pt>
                <c:pt idx="2">
                  <c:v>10</c:v>
                </c:pt>
                <c:pt idx="3">
                  <c:v>11</c:v>
                </c:pt>
              </c:strCache>
            </c:strRef>
          </c:cat>
          <c:val>
            <c:numRef>
              <c:f>Sheet1!$C$5:$C$8</c:f>
              <c:numCache>
                <c:formatCode>General</c:formatCode>
                <c:ptCount val="4"/>
                <c:pt idx="0">
                  <c:v>1</c:v>
                </c:pt>
                <c:pt idx="1">
                  <c:v>0</c:v>
                </c:pt>
                <c:pt idx="2">
                  <c:v>0</c:v>
                </c:pt>
                <c:pt idx="3">
                  <c:v>0</c:v>
                </c:pt>
              </c:numCache>
            </c:numRef>
          </c:val>
          <c:extLst>
            <c:ext xmlns:c16="http://schemas.microsoft.com/office/drawing/2014/chart" uri="{C3380CC4-5D6E-409C-BE32-E72D297353CC}">
              <c16:uniqueId val="{00000000-E679-A944-8E61-4F4B9948AAD0}"/>
            </c:ext>
          </c:extLst>
        </c:ser>
        <c:dLbls>
          <c:showLegendKey val="0"/>
          <c:showVal val="0"/>
          <c:showCatName val="0"/>
          <c:showSerName val="0"/>
          <c:showPercent val="0"/>
          <c:showBubbleSize val="0"/>
        </c:dLbls>
        <c:gapWidth val="219"/>
        <c:overlap val="-27"/>
        <c:axId val="550726784"/>
        <c:axId val="580391248"/>
      </c:barChart>
      <c:catAx>
        <c:axId val="55072678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rgbClr val="002060"/>
                    </a:solidFill>
                    <a:latin typeface="+mn-lt"/>
                    <a:ea typeface="+mn-ea"/>
                    <a:cs typeface="+mn-cs"/>
                  </a:defRPr>
                </a:pPr>
                <a:r>
                  <a:rPr lang="en-US" sz="2000">
                    <a:solidFill>
                      <a:srgbClr val="002060"/>
                    </a:solidFill>
                  </a:rPr>
                  <a:t>States/ Outcomes</a:t>
                </a:r>
              </a:p>
            </c:rich>
          </c:tx>
          <c:overlay val="0"/>
          <c:spPr>
            <a:noFill/>
            <a:ln>
              <a:noFill/>
            </a:ln>
            <a:effectLst/>
          </c:spPr>
          <c:txPr>
            <a:bodyPr rot="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en-US"/>
          </a:p>
        </c:txPr>
        <c:crossAx val="580391248"/>
        <c:crosses val="autoZero"/>
        <c:auto val="1"/>
        <c:lblAlgn val="ctr"/>
        <c:lblOffset val="100"/>
        <c:noMultiLvlLbl val="0"/>
      </c:catAx>
      <c:valAx>
        <c:axId val="580391248"/>
        <c:scaling>
          <c:orientation val="minMax"/>
          <c:max val="1"/>
        </c:scaling>
        <c:delete val="0"/>
        <c:axPos val="l"/>
        <c:majorGridlines>
          <c:spPr>
            <a:ln w="9525" cap="flat" cmpd="sng" algn="ctr">
              <a:solidFill>
                <a:schemeClr val="tx1">
                  <a:lumMod val="50000"/>
                  <a:lumOff val="50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sz="2000" dirty="0">
                    <a:solidFill>
                      <a:srgbClr val="002060"/>
                    </a:solidFill>
                  </a:rPr>
                  <a:t>Probability</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en-US"/>
          </a:p>
        </c:txPr>
        <c:crossAx val="550726784"/>
        <c:crosses val="autoZero"/>
        <c:crossBetween val="between"/>
        <c:majorUnit val="0.5"/>
      </c:valAx>
      <c:spPr>
        <a:noFill/>
        <a:ln w="19050">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0" i="0" u="none" strike="noStrike" kern="1200" spc="0" baseline="0">
                <a:solidFill>
                  <a:srgbClr val="002060"/>
                </a:solidFill>
                <a:latin typeface="+mn-lt"/>
                <a:ea typeface="+mn-ea"/>
                <a:cs typeface="+mn-cs"/>
              </a:defRPr>
            </a:pPr>
            <a:r>
              <a:rPr lang="en-US" sz="2000">
                <a:solidFill>
                  <a:srgbClr val="002060"/>
                </a:solidFill>
              </a:rPr>
              <a:t>After </a:t>
            </a:r>
            <a:r>
              <a:rPr lang="en-US" sz="2000" i="1">
                <a:solidFill>
                  <a:srgbClr val="002060"/>
                </a:solidFill>
              </a:rPr>
              <a:t>H</a:t>
            </a:r>
            <a:r>
              <a:rPr lang="en-US" sz="2000">
                <a:solidFill>
                  <a:srgbClr val="002060"/>
                </a:solidFill>
              </a:rPr>
              <a:t> gate (q1q0)</a:t>
            </a:r>
          </a:p>
        </c:rich>
      </c:tx>
      <c:layout>
        <c:manualLayout>
          <c:xMode val="edge"/>
          <c:yMode val="edge"/>
          <c:x val="0.34580705418412483"/>
          <c:y val="2.5000000000000001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rgbClr val="002060"/>
              </a:solidFill>
              <a:latin typeface="+mn-lt"/>
              <a:ea typeface="+mn-ea"/>
              <a:cs typeface="+mn-cs"/>
            </a:defRPr>
          </a:pPr>
          <a:endParaRPr lang="en-US"/>
        </a:p>
      </c:txPr>
    </c:title>
    <c:autoTitleDeleted val="0"/>
    <c:plotArea>
      <c:layout>
        <c:manualLayout>
          <c:layoutTarget val="inner"/>
          <c:xMode val="edge"/>
          <c:yMode val="edge"/>
          <c:x val="0.27608219071462853"/>
          <c:y val="0.16811259842519685"/>
          <c:w val="0.68767398720958894"/>
          <c:h val="0.44675354330708672"/>
        </c:manualLayout>
      </c:layout>
      <c:barChart>
        <c:barDir val="col"/>
        <c:grouping val="clustered"/>
        <c:varyColors val="0"/>
        <c:ser>
          <c:idx val="0"/>
          <c:order val="0"/>
          <c:spPr>
            <a:solidFill>
              <a:schemeClr val="accent6">
                <a:lumMod val="50000"/>
              </a:schemeClr>
            </a:solidFill>
            <a:ln>
              <a:solidFill>
                <a:schemeClr val="tx1"/>
              </a:solidFill>
            </a:ln>
            <a:effectLst/>
          </c:spPr>
          <c:invertIfNegative val="0"/>
          <c:cat>
            <c:strRef>
              <c:f>Sheet1!$B$5:$B$8</c:f>
              <c:strCache>
                <c:ptCount val="4"/>
                <c:pt idx="0">
                  <c:v>00</c:v>
                </c:pt>
                <c:pt idx="1">
                  <c:v>01</c:v>
                </c:pt>
                <c:pt idx="2">
                  <c:v>10</c:v>
                </c:pt>
                <c:pt idx="3">
                  <c:v>11</c:v>
                </c:pt>
              </c:strCache>
            </c:strRef>
          </c:cat>
          <c:val>
            <c:numRef>
              <c:f>Sheet1!$E$5:$E$8</c:f>
              <c:numCache>
                <c:formatCode>General</c:formatCode>
                <c:ptCount val="4"/>
                <c:pt idx="0">
                  <c:v>0.5</c:v>
                </c:pt>
                <c:pt idx="1">
                  <c:v>0.5</c:v>
                </c:pt>
                <c:pt idx="2">
                  <c:v>0</c:v>
                </c:pt>
                <c:pt idx="3">
                  <c:v>0</c:v>
                </c:pt>
              </c:numCache>
            </c:numRef>
          </c:val>
          <c:extLst>
            <c:ext xmlns:c16="http://schemas.microsoft.com/office/drawing/2014/chart" uri="{C3380CC4-5D6E-409C-BE32-E72D297353CC}">
              <c16:uniqueId val="{00000000-C216-B94C-AE49-2CDCD15AD130}"/>
            </c:ext>
          </c:extLst>
        </c:ser>
        <c:dLbls>
          <c:showLegendKey val="0"/>
          <c:showVal val="0"/>
          <c:showCatName val="0"/>
          <c:showSerName val="0"/>
          <c:showPercent val="0"/>
          <c:showBubbleSize val="0"/>
        </c:dLbls>
        <c:gapWidth val="219"/>
        <c:overlap val="-27"/>
        <c:axId val="550726784"/>
        <c:axId val="580391248"/>
      </c:barChart>
      <c:catAx>
        <c:axId val="55072678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rgbClr val="002060"/>
                    </a:solidFill>
                    <a:latin typeface="+mn-lt"/>
                    <a:ea typeface="+mn-ea"/>
                    <a:cs typeface="+mn-cs"/>
                  </a:defRPr>
                </a:pPr>
                <a:r>
                  <a:rPr lang="en-US" sz="2000">
                    <a:solidFill>
                      <a:srgbClr val="002060"/>
                    </a:solidFill>
                  </a:rPr>
                  <a:t>States/ Outcomes</a:t>
                </a:r>
              </a:p>
            </c:rich>
          </c:tx>
          <c:overlay val="0"/>
          <c:spPr>
            <a:noFill/>
            <a:ln>
              <a:noFill/>
            </a:ln>
            <a:effectLst/>
          </c:spPr>
          <c:txPr>
            <a:bodyPr rot="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en-US"/>
          </a:p>
        </c:txPr>
        <c:crossAx val="580391248"/>
        <c:crosses val="autoZero"/>
        <c:auto val="1"/>
        <c:lblAlgn val="ctr"/>
        <c:lblOffset val="100"/>
        <c:noMultiLvlLbl val="0"/>
      </c:catAx>
      <c:valAx>
        <c:axId val="580391248"/>
        <c:scaling>
          <c:orientation val="minMax"/>
          <c:max val="1"/>
        </c:scaling>
        <c:delete val="0"/>
        <c:axPos val="l"/>
        <c:majorGridlines>
          <c:spPr>
            <a:ln w="9525" cap="flat" cmpd="sng" algn="ctr">
              <a:solidFill>
                <a:schemeClr val="tx1">
                  <a:lumMod val="50000"/>
                  <a:lumOff val="50000"/>
                </a:schemeClr>
              </a:solidFill>
              <a:round/>
            </a:ln>
            <a:effectLst/>
          </c:spPr>
        </c:majorGridlines>
        <c:title>
          <c:tx>
            <c:rich>
              <a:bodyPr rot="-5400000" spcFirstLastPara="1" vertOverflow="ellipsis" vert="horz" wrap="square" anchor="ctr" anchorCtr="1"/>
              <a:lstStyle/>
              <a:p>
                <a:pPr>
                  <a:defRPr sz="2000" b="0" i="0" u="none" strike="noStrike" kern="1200" baseline="0">
                    <a:solidFill>
                      <a:srgbClr val="002060"/>
                    </a:solidFill>
                    <a:latin typeface="+mn-lt"/>
                    <a:ea typeface="+mn-ea"/>
                    <a:cs typeface="+mn-cs"/>
                  </a:defRPr>
                </a:pPr>
                <a:r>
                  <a:rPr lang="en-US" sz="2000">
                    <a:solidFill>
                      <a:srgbClr val="002060"/>
                    </a:solidFill>
                  </a:rPr>
                  <a:t>Probability</a:t>
                </a:r>
              </a:p>
            </c:rich>
          </c:tx>
          <c:overlay val="0"/>
          <c:spPr>
            <a:noFill/>
            <a:ln>
              <a:noFill/>
            </a:ln>
            <a:effectLst/>
          </c:spPr>
          <c:txPr>
            <a:bodyPr rot="-540000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en-US"/>
          </a:p>
        </c:txPr>
        <c:crossAx val="550726784"/>
        <c:crosses val="autoZero"/>
        <c:crossBetween val="between"/>
        <c:majorUnit val="0.5"/>
      </c:valAx>
      <c:spPr>
        <a:noFill/>
        <a:ln w="19050">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0" i="0" u="none" strike="noStrike" kern="1200" spc="0" baseline="0">
                <a:solidFill>
                  <a:srgbClr val="002060"/>
                </a:solidFill>
                <a:latin typeface="+mn-lt"/>
                <a:ea typeface="+mn-ea"/>
                <a:cs typeface="+mn-cs"/>
              </a:defRPr>
            </a:pPr>
            <a:r>
              <a:rPr lang="en-US" sz="2000">
                <a:solidFill>
                  <a:srgbClr val="002060"/>
                </a:solidFill>
              </a:rPr>
              <a:t>After </a:t>
            </a:r>
            <a:r>
              <a:rPr lang="en-US" sz="2000" i="1">
                <a:solidFill>
                  <a:srgbClr val="002060"/>
                </a:solidFill>
              </a:rPr>
              <a:t>CNOT</a:t>
            </a:r>
            <a:r>
              <a:rPr lang="en-US" sz="2000">
                <a:solidFill>
                  <a:srgbClr val="002060"/>
                </a:solidFill>
              </a:rPr>
              <a:t> gate (q1q0)</a:t>
            </a:r>
          </a:p>
        </c:rich>
      </c:tx>
      <c:layout>
        <c:manualLayout>
          <c:xMode val="edge"/>
          <c:yMode val="edge"/>
          <c:x val="0.2773970345963756"/>
          <c:y val="2.5000000000000001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rgbClr val="002060"/>
              </a:solidFill>
              <a:latin typeface="+mn-lt"/>
              <a:ea typeface="+mn-ea"/>
              <a:cs typeface="+mn-cs"/>
            </a:defRPr>
          </a:pPr>
          <a:endParaRPr lang="en-US"/>
        </a:p>
      </c:txPr>
    </c:title>
    <c:autoTitleDeleted val="0"/>
    <c:plotArea>
      <c:layout>
        <c:manualLayout>
          <c:layoutTarget val="inner"/>
          <c:xMode val="edge"/>
          <c:yMode val="edge"/>
          <c:x val="0.27608219071462853"/>
          <c:y val="0.16811259842519685"/>
          <c:w val="0.68767398720958894"/>
          <c:h val="0.44675354330708672"/>
        </c:manualLayout>
      </c:layout>
      <c:barChart>
        <c:barDir val="col"/>
        <c:grouping val="clustered"/>
        <c:varyColors val="0"/>
        <c:ser>
          <c:idx val="0"/>
          <c:order val="0"/>
          <c:spPr>
            <a:solidFill>
              <a:schemeClr val="accent6">
                <a:lumMod val="50000"/>
              </a:schemeClr>
            </a:solidFill>
            <a:ln>
              <a:solidFill>
                <a:schemeClr val="tx1"/>
              </a:solidFill>
            </a:ln>
            <a:effectLst/>
          </c:spPr>
          <c:invertIfNegative val="0"/>
          <c:cat>
            <c:strRef>
              <c:f>Sheet1!$B$5:$B$8</c:f>
              <c:strCache>
                <c:ptCount val="4"/>
                <c:pt idx="0">
                  <c:v>00</c:v>
                </c:pt>
                <c:pt idx="1">
                  <c:v>01</c:v>
                </c:pt>
                <c:pt idx="2">
                  <c:v>10</c:v>
                </c:pt>
                <c:pt idx="3">
                  <c:v>11</c:v>
                </c:pt>
              </c:strCache>
            </c:strRef>
          </c:cat>
          <c:val>
            <c:numRef>
              <c:f>Sheet1!$F$5:$F$8</c:f>
              <c:numCache>
                <c:formatCode>General</c:formatCode>
                <c:ptCount val="4"/>
                <c:pt idx="0">
                  <c:v>0.5</c:v>
                </c:pt>
                <c:pt idx="1">
                  <c:v>0</c:v>
                </c:pt>
                <c:pt idx="2">
                  <c:v>0</c:v>
                </c:pt>
                <c:pt idx="3">
                  <c:v>0.5</c:v>
                </c:pt>
              </c:numCache>
            </c:numRef>
          </c:val>
          <c:extLst>
            <c:ext xmlns:c16="http://schemas.microsoft.com/office/drawing/2014/chart" uri="{C3380CC4-5D6E-409C-BE32-E72D297353CC}">
              <c16:uniqueId val="{00000000-1969-CA43-B71B-28ECCB397493}"/>
            </c:ext>
          </c:extLst>
        </c:ser>
        <c:dLbls>
          <c:showLegendKey val="0"/>
          <c:showVal val="0"/>
          <c:showCatName val="0"/>
          <c:showSerName val="0"/>
          <c:showPercent val="0"/>
          <c:showBubbleSize val="0"/>
        </c:dLbls>
        <c:gapWidth val="219"/>
        <c:overlap val="-27"/>
        <c:axId val="550726784"/>
        <c:axId val="580391248"/>
      </c:barChart>
      <c:catAx>
        <c:axId val="55072678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rgbClr val="002060"/>
                    </a:solidFill>
                    <a:latin typeface="+mn-lt"/>
                    <a:ea typeface="+mn-ea"/>
                    <a:cs typeface="+mn-cs"/>
                  </a:defRPr>
                </a:pPr>
                <a:r>
                  <a:rPr lang="en-US" sz="2000">
                    <a:solidFill>
                      <a:srgbClr val="002060"/>
                    </a:solidFill>
                  </a:rPr>
                  <a:t>States/ Outcomes</a:t>
                </a:r>
              </a:p>
            </c:rich>
          </c:tx>
          <c:overlay val="0"/>
          <c:spPr>
            <a:noFill/>
            <a:ln>
              <a:noFill/>
            </a:ln>
            <a:effectLst/>
          </c:spPr>
          <c:txPr>
            <a:bodyPr rot="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en-US"/>
          </a:p>
        </c:txPr>
        <c:crossAx val="580391248"/>
        <c:crosses val="autoZero"/>
        <c:auto val="1"/>
        <c:lblAlgn val="ctr"/>
        <c:lblOffset val="100"/>
        <c:noMultiLvlLbl val="0"/>
      </c:catAx>
      <c:valAx>
        <c:axId val="580391248"/>
        <c:scaling>
          <c:orientation val="minMax"/>
          <c:max val="1"/>
        </c:scaling>
        <c:delete val="0"/>
        <c:axPos val="l"/>
        <c:majorGridlines>
          <c:spPr>
            <a:ln w="9525" cap="flat" cmpd="sng" algn="ctr">
              <a:solidFill>
                <a:schemeClr val="tx1">
                  <a:lumMod val="50000"/>
                  <a:lumOff val="50000"/>
                </a:schemeClr>
              </a:solidFill>
              <a:round/>
            </a:ln>
            <a:effectLst/>
          </c:spPr>
        </c:majorGridlines>
        <c:title>
          <c:tx>
            <c:rich>
              <a:bodyPr rot="-5400000" spcFirstLastPara="1" vertOverflow="ellipsis" vert="horz" wrap="square" anchor="ctr" anchorCtr="1"/>
              <a:lstStyle/>
              <a:p>
                <a:pPr>
                  <a:defRPr sz="2000" b="0" i="0" u="none" strike="noStrike" kern="1200" baseline="0">
                    <a:solidFill>
                      <a:srgbClr val="002060"/>
                    </a:solidFill>
                    <a:latin typeface="+mn-lt"/>
                    <a:ea typeface="+mn-ea"/>
                    <a:cs typeface="+mn-cs"/>
                  </a:defRPr>
                </a:pPr>
                <a:r>
                  <a:rPr lang="en-US" sz="2000">
                    <a:solidFill>
                      <a:srgbClr val="002060"/>
                    </a:solidFill>
                  </a:rPr>
                  <a:t>Probability</a:t>
                </a:r>
              </a:p>
            </c:rich>
          </c:tx>
          <c:overlay val="0"/>
          <c:spPr>
            <a:noFill/>
            <a:ln>
              <a:noFill/>
            </a:ln>
            <a:effectLst/>
          </c:spPr>
          <c:txPr>
            <a:bodyPr rot="-540000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rgbClr val="002060"/>
                </a:solidFill>
                <a:latin typeface="+mn-lt"/>
                <a:ea typeface="+mn-ea"/>
                <a:cs typeface="+mn-cs"/>
              </a:defRPr>
            </a:pPr>
            <a:endParaRPr lang="en-US"/>
          </a:p>
        </c:txPr>
        <c:crossAx val="550726784"/>
        <c:crosses val="autoZero"/>
        <c:crossBetween val="between"/>
        <c:majorUnit val="0.5"/>
      </c:valAx>
      <c:spPr>
        <a:noFill/>
        <a:ln w="19050">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B453AD-50F3-F942-A1B8-F5CBFEF769D3}" type="datetimeFigureOut">
              <a:rPr lang="en-US" smtClean="0"/>
              <a:t>8/23/23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DB7E6-6ADD-EA4A-8826-48845B4562A4}" type="slidenum">
              <a:rPr lang="en-US" smtClean="0"/>
              <a:t>‹#›</a:t>
            </a:fld>
            <a:endParaRPr lang="en-US"/>
          </a:p>
        </p:txBody>
      </p:sp>
    </p:spTree>
    <p:extLst>
      <p:ext uri="{BB962C8B-B14F-4D97-AF65-F5344CB8AC3E}">
        <p14:creationId xmlns:p14="http://schemas.microsoft.com/office/powerpoint/2010/main" val="910930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Electromagnetic_wave"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byjus.com/physics/magnetic-field/" TargetMode="External"/><Relationship Id="rId5" Type="http://schemas.openxmlformats.org/officeDocument/2006/relationships/hyperlink" Target="https://en.wikipedia.org/wiki/Magnetic_field" TargetMode="External"/><Relationship Id="rId4" Type="http://schemas.openxmlformats.org/officeDocument/2006/relationships/hyperlink" Target="https://en.wikipedia.org/wiki/Electric_fiel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045511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You use a polarizing filter or polarizing lens.  This is the same type of polarizing lens you have in your polarizing sunglasses.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&lt;click&gt;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What it does is that the lens has a certain orientation, for example, the filter might be vertically oriented. Which means if there is a photon coming through and it is vertically polarized then it goes through.  But if it is horizontally polarized then it gets blocked.  Thus, it is letting a photon through if it is vertically polarized and blocking if it is horizontally polarized.</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But what if the photon was polarized at a diagonal angle 45 degrees, then it will pass through with probability half and will get blocked with probability half.  If the photon does pass through, it will get vertically polarized.  It does not matter that it was diagonally polarized when it came to the lens, when it is let through it will have the same polarization as the lens.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You can of course change the angle or orientation of this lens and make it a horizontal polarization.  In fact, you could tilt the filter to 45 degree and make the lens a diagonal polarization filter such that a diagonally polarized light can pass through with 100% probability and the horizontal or vertical polarization passes through only with 50% probability.  Let’s look at an example.</a:t>
            </a:r>
          </a:p>
          <a:p>
            <a:pPr rtl="0"/>
            <a:endParaRPr lang="en-US" sz="1200" b="0" i="0" u="none" strike="noStrike" kern="1200" dirty="0">
              <a:solidFill>
                <a:schemeClr val="tx1"/>
              </a:solidFill>
              <a:effectLst/>
              <a:latin typeface="+mn-lt"/>
              <a:ea typeface="+mn-ea"/>
              <a:cs typeface="+mn-cs"/>
            </a:endParaRPr>
          </a:p>
          <a:p>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91254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Lets say you take two such lenses, the first is oriented </a:t>
            </a:r>
            <a:r>
              <a:rPr lang="en-US" sz="1200" b="0" i="0" u="none" strike="noStrike" kern="1200" dirty="0" err="1">
                <a:solidFill>
                  <a:schemeClr val="tx1"/>
                </a:solidFill>
                <a:effectLst/>
                <a:latin typeface="+mn-lt"/>
                <a:ea typeface="+mn-ea"/>
                <a:cs typeface="+mn-cs"/>
              </a:rPr>
              <a:t>horiztontally</a:t>
            </a:r>
            <a:r>
              <a:rPr lang="en-US" sz="1200" b="0" i="0" u="none" strike="noStrike" kern="1200" dirty="0">
                <a:solidFill>
                  <a:schemeClr val="tx1"/>
                </a:solidFill>
                <a:effectLst/>
                <a:latin typeface="+mn-lt"/>
                <a:ea typeface="+mn-ea"/>
                <a:cs typeface="+mn-cs"/>
              </a:rPr>
              <a:t> and the second is oriented vertically and the light from the first lens passes through the second lens.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When normal unpolarized light passes through the first lens, it gets </a:t>
            </a:r>
            <a:r>
              <a:rPr lang="en-US" sz="1200" b="0" i="0" u="none" strike="noStrike" kern="1200" dirty="0" err="1">
                <a:solidFill>
                  <a:schemeClr val="tx1"/>
                </a:solidFill>
                <a:effectLst/>
                <a:latin typeface="+mn-lt"/>
                <a:ea typeface="+mn-ea"/>
                <a:cs typeface="+mn-cs"/>
              </a:rPr>
              <a:t>horiztontally</a:t>
            </a:r>
            <a:r>
              <a:rPr lang="en-US" sz="1200" b="0" i="0" u="none" strike="noStrike" kern="1200" dirty="0">
                <a:solidFill>
                  <a:schemeClr val="tx1"/>
                </a:solidFill>
                <a:effectLst/>
                <a:latin typeface="+mn-lt"/>
                <a:ea typeface="+mn-ea"/>
                <a:cs typeface="+mn-cs"/>
              </a:rPr>
              <a:t> polarized and this light gets block by the second lens which is vertically polarized and we do not get any light to pass through.</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&lt;click&gt;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What do you think will happen if we add ONE MORE lens in between these two lens.  This lens is diagonally polarized.  Your gut reaction is would be that light was blocked and you are putting something more to block so if it was dark before it will be even more dark now.  </a:t>
            </a:r>
          </a:p>
          <a:p>
            <a:pPr rtl="0"/>
            <a:r>
              <a:rPr lang="en-US" sz="1200" b="0" i="0" u="none" strike="noStrike" kern="1200" dirty="0">
                <a:solidFill>
                  <a:schemeClr val="tx1"/>
                </a:solidFill>
                <a:effectLst/>
                <a:latin typeface="+mn-lt"/>
                <a:ea typeface="+mn-ea"/>
                <a:cs typeface="+mn-cs"/>
              </a:rPr>
              <a:t>&lt;click&gt;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However, when the horizontally polarized light from the first lens encounters the middle lens it passes through probability half and it </a:t>
            </a:r>
            <a:r>
              <a:rPr lang="en-US" sz="1200" b="0" i="0" u="none" strike="noStrike" kern="1200" dirty="0" err="1">
                <a:solidFill>
                  <a:schemeClr val="tx1"/>
                </a:solidFill>
                <a:effectLst/>
                <a:latin typeface="+mn-lt"/>
                <a:ea typeface="+mn-ea"/>
                <a:cs typeface="+mn-cs"/>
              </a:rPr>
              <a:t>ges</a:t>
            </a:r>
            <a:r>
              <a:rPr lang="en-US" sz="1200" b="0" i="0" u="none" strike="noStrike" kern="1200" dirty="0">
                <a:solidFill>
                  <a:schemeClr val="tx1"/>
                </a:solidFill>
                <a:effectLst/>
                <a:latin typeface="+mn-lt"/>
                <a:ea typeface="+mn-ea"/>
                <a:cs typeface="+mn-cs"/>
              </a:rPr>
              <a:t> diagonally polarized.  And when this diagonally polarized light hits the vertical lens it can pass through with 50% probability and we get a vertically polarized light  so we get a quarter chance of transmission after the first filter.  So, we have inserted a lens in the middle and make the light go from 0% probability to 25% probability.</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What it does is that the lens has a certain orientation, for example, the filter might be vertically oriented. Which means if there is a photon coming through and it is vertically polarized then it goes through.  But if it is horizontally polarized then it gets blocked.  Thus, it performing a measurement.  Its letting a photon through if it is vertically polarized and blocking if it is horizontally polarized.</a:t>
            </a:r>
          </a:p>
          <a:p>
            <a:pPr rtl="0"/>
            <a:endParaRPr lang="en-US" sz="1200" b="0" i="0" u="none" strike="noStrike" kern="1200" dirty="0">
              <a:solidFill>
                <a:schemeClr val="tx1"/>
              </a:solidFill>
              <a:effectLst/>
              <a:latin typeface="+mn-lt"/>
              <a:ea typeface="+mn-ea"/>
              <a:cs typeface="+mn-cs"/>
            </a:endParaRPr>
          </a:p>
          <a:p>
            <a:endParaRPr lang="en-US" dirty="0"/>
          </a:p>
          <a:p>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42190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Lets assume we are using horizontal and vertical polarization filters to perform our measurement.  In this case, our basis states will be state-1 for vertical and state-0 for horizontal.   When a measurement is made the qubit will collapse to either one of these two states.  These set of states are called as the standard or the computational basis states.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&lt;click&gt;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 qubit can be in superposition of the two basis states.  For example consider a qubit that is at a diagonal orientation at an angle 45 degrees.   This qubit will have equal superposition of the 0 and 1 state.  We can call this the + state.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Similarly, a qubit that is at an angle minus 45 degrees will resolve to either 0 or 1 with an equal probability.  However, the SIGN for this state will be negative for the “1” state.  We call this state as the MINUS state.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Note that the PLUS and MINUS states both have similar magnitude but different sign bit for plus state.  Thus, measuring on the standard basis only provides MAGNITUDE but not the SIGN. </a:t>
            </a:r>
          </a:p>
          <a:p>
            <a:endParaRPr lang="en-US" dirty="0"/>
          </a:p>
          <a:p>
            <a:pPr rtl="0"/>
            <a:r>
              <a:rPr lang="en-US" sz="1200" b="0" i="0" u="none" strike="noStrike" kern="1200" dirty="0">
                <a:solidFill>
                  <a:schemeClr val="tx1"/>
                </a:solidFill>
                <a:effectLst/>
                <a:latin typeface="+mn-lt"/>
                <a:ea typeface="+mn-ea"/>
                <a:cs typeface="+mn-cs"/>
              </a:rPr>
              <a:t>We could also perform our measurement with filters that have diagonal polarization.  For example, that are oriented at the + and – states.  When this mode is used, a measurement is made the qubit will collapse to either the PLUS </a:t>
            </a:r>
          </a:p>
          <a:p>
            <a:pPr rtl="0"/>
            <a:r>
              <a:rPr lang="en-US" sz="1200" b="0" i="0" u="none" strike="noStrike" kern="1200" dirty="0">
                <a:solidFill>
                  <a:schemeClr val="tx1"/>
                </a:solidFill>
                <a:effectLst/>
                <a:latin typeface="+mn-lt"/>
                <a:ea typeface="+mn-ea"/>
                <a:cs typeface="+mn-cs"/>
              </a:rPr>
              <a:t>Or the MINUS state, revealing the SIGN instead of the MAGNITUDE.  This set of basis states are called as HADAMARD basis states.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When we provide a qubit that is in 1 or 0 states and measure it in HADAMARD basis then there is an equal probability of getting either the + or the – state.   Thus, 1 or 0 states are in equal superposition of the + and – states.</a:t>
            </a:r>
          </a:p>
          <a:p>
            <a:pPr rtl="0"/>
            <a:endParaRPr lang="en-US" sz="1200" b="0" i="0" u="none" strike="noStrike" kern="1200" dirty="0">
              <a:solidFill>
                <a:schemeClr val="tx1"/>
              </a:solidFill>
              <a:effectLst/>
              <a:latin typeface="+mn-lt"/>
              <a:ea typeface="+mn-ea"/>
              <a:cs typeface="+mn-cs"/>
            </a:endParaRPr>
          </a:p>
          <a:p>
            <a:pPr rtl="0"/>
            <a:r>
              <a:rPr lang="en-US" b="0" dirty="0">
                <a:effectLst/>
              </a:rPr>
              <a:t>Whenever we do a measurement we need to specify whether we are doing the measurement in STANDARD or HADAMARD basis.  Similarly, to specify superposition, it is important to specify the basis states.  Whether the qubit is in superposition or not depends on the basis states.  Lets look at some examples.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12656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Consider a qubit that is at an angle theta from the horizontal axis.  For different values of Theta, specify if the qubit is in superposition in the STANDARD BASIS states.</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&lt;click&gt;</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different values of Theta, specify if the qubit is in superposition in the HADAMARD BASIS states.</a:t>
            </a:r>
            <a:endParaRPr lang="en-US" sz="1200" b="0" i="0" u="none" strike="noStrike" kern="1200" baseline="0" dirty="0">
              <a:solidFill>
                <a:schemeClr val="tx1"/>
              </a:solidFill>
              <a:effectLst/>
              <a:latin typeface="+mn-lt"/>
              <a:ea typeface="+mn-ea"/>
              <a:cs typeface="+mn-cs"/>
            </a:endParaRPr>
          </a:p>
          <a:p>
            <a:pPr rtl="0"/>
            <a:br>
              <a:rPr lang="en-US" b="0" dirty="0">
                <a:effectLst/>
              </a:rPr>
            </a:b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02647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Consider a qubit that is at an angle theta from the horizontal axis.  For different values of Theta, specify if the qubit is in superposition in the STANDARD BASIS states.</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&lt;click&gt;</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different values of Theta, specify if the qubit is in superposition in the HADAMARD BASIS states.</a:t>
            </a:r>
            <a:endParaRPr lang="en-US" sz="1200" b="0" i="0" u="none" strike="noStrike" kern="1200" baseline="0" dirty="0">
              <a:solidFill>
                <a:schemeClr val="tx1"/>
              </a:solidFill>
              <a:effectLst/>
              <a:latin typeface="+mn-lt"/>
              <a:ea typeface="+mn-ea"/>
              <a:cs typeface="+mn-cs"/>
            </a:endParaRPr>
          </a:p>
          <a:p>
            <a:pPr rtl="0"/>
            <a:br>
              <a:rPr lang="en-US" b="0" dirty="0">
                <a:effectLst/>
              </a:rPr>
            </a:b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79162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233853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746332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Lets try to understand what we mean when we say quantum systems  are exponentially powerful.   Let’s say we have a  small quantum system with few hundred particles (electrons or photons).  Say, a system of 400 particles.</a:t>
            </a:r>
          </a:p>
          <a:p>
            <a:pPr rtl="0"/>
            <a:endParaRPr lang="en-US" dirty="0"/>
          </a:p>
          <a:p>
            <a:pPr rtl="0"/>
            <a:r>
              <a:rPr lang="en-US" dirty="0"/>
              <a:t>&lt;click&gt;</a:t>
            </a:r>
          </a:p>
          <a:p>
            <a:pPr rtl="0"/>
            <a:endParaRPr lang="en-US" dirty="0"/>
          </a:p>
          <a:p>
            <a:pPr rtl="0"/>
            <a:r>
              <a:rPr lang="en-US" dirty="0"/>
              <a:t>Then, if we could harness all the computation power inherent in the system as promised by quantum mechanics, then each cycle we could potentially carry out exponential in 400, so 2 to the power of 400 steps in each cycle.</a:t>
            </a:r>
          </a:p>
          <a:p>
            <a:pPr rtl="0"/>
            <a:endParaRPr lang="en-US" dirty="0"/>
          </a:p>
          <a:p>
            <a:pPr rtl="0"/>
            <a:r>
              <a:rPr lang="en-US" dirty="0"/>
              <a:t>&lt;click&gt;</a:t>
            </a:r>
          </a:p>
          <a:p>
            <a:pPr rtl="0"/>
            <a:endParaRPr lang="en-US" dirty="0"/>
          </a:p>
          <a:p>
            <a:pPr rtl="0"/>
            <a:r>
              <a:rPr lang="en-US" dirty="0"/>
              <a:t>How big is 2-to-the-400?  It is much larger than the particles of the universe (X).  It is much larger than the age of the universe in </a:t>
            </a:r>
            <a:r>
              <a:rPr lang="en-US" dirty="0" err="1"/>
              <a:t>femto</a:t>
            </a:r>
            <a:r>
              <a:rPr lang="en-US" dirty="0"/>
              <a:t> seconds (Y). In fact it is much larger than the product of the these two quantities.</a:t>
            </a:r>
          </a:p>
          <a:p>
            <a:pPr rtl="0"/>
            <a:endParaRPr lang="en-US" dirty="0"/>
          </a:p>
          <a:p>
            <a:pPr rtl="0"/>
            <a:r>
              <a:rPr lang="en-US" dirty="0"/>
              <a:t>&lt;click&gt; </a:t>
            </a:r>
          </a:p>
          <a:p>
            <a:pPr rtl="0"/>
            <a:r>
              <a:rPr lang="en-US" dirty="0"/>
              <a:t>What this means is that if we could harness this computation power, there is no way that in the classical universe we could match that even if we were able to use the entire resources of the universe. </a:t>
            </a:r>
          </a:p>
          <a:p>
            <a:pPr rtl="0"/>
            <a:endParaRPr lang="en-US" dirty="0"/>
          </a:p>
          <a:p>
            <a:pPr rtl="0"/>
            <a:r>
              <a:rPr lang="en-US" dirty="0"/>
              <a:t>However</a:t>
            </a:r>
            <a:r>
              <a:rPr lang="en-US"/>
              <a:t>, harnessing </a:t>
            </a:r>
            <a:r>
              <a:rPr lang="en-US" dirty="0"/>
              <a:t>this power is very difficult and not all applications are suitable </a:t>
            </a:r>
            <a:r>
              <a:rPr lang="en-US"/>
              <a:t>for this.</a:t>
            </a:r>
            <a:endParaRPr lang="en-US" dirty="0"/>
          </a:p>
          <a:p>
            <a:pPr rtl="0"/>
            <a:endParaRPr lang="en-US" dirty="0"/>
          </a:p>
          <a:p>
            <a:pPr rtl="0"/>
            <a:r>
              <a:rPr lang="en-US" dirty="0"/>
              <a:t>Superposition is one of the key property that enables this exponential power.  In this lecture, we will learn about superposition.</a:t>
            </a:r>
          </a:p>
          <a:p>
            <a:pPr rtl="0"/>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1709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fundamental unit of information in the conventional computers is a bit.  &lt;click&gt; A bit can be in either an ON state or the OFF state.  The ON state being the “1” state and the OFF state being the “0” state. Computation is performed with gates that can manipulate the state of the bit.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&lt;click&gt;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You could plot the state of the bit as a probability distribution over the state 0 and state 1. At any time, the qubit will either be in state 0, with hundred probability 100% or in state-1  with 100% probability.</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&lt;click&gt;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fact, if we have a system with 2 bits, then there are four possible states, 00 01 10 and 11.  Even though the set of bits could have any of the four possible values, at any time they can represent ONE AND ONLY ONE value – for example, here the bits are in state 10 and when we observe the bits we expect to get 10 with 100% probability.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&lt;click&gt;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When we operate on the bits, say applying NOT gates on the collection of bits, then we change the state which will appear with 100% probability &lt;click&gt;  for example that state is now 01.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Thus, a bit or collection of bits have a deterministic value at any time, and by doing logic operations we go from one deterministic state to another deterministic state.</a:t>
            </a:r>
          </a:p>
          <a:p>
            <a:pPr rtl="0"/>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289990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fundamental unit of information in a quantum computer is a quantum bit or qubit. Rather than being restricted to only a 0 or a 1 state, the qubit can simultaneously be in a superposition of both the states. </a:t>
            </a:r>
          </a:p>
          <a:p>
            <a:pPr rtl="0"/>
            <a:endParaRPr lang="en-US" sz="1200" b="0" i="0" u="none" strike="noStrike"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&lt;click&gt;</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You could plot the state of the qubit as a probability distribution over the state 0 and state 1.  A qubit could be in state-0 and state-1 with equal probability, or with 75/25 probability, or 10/90 or any degree of superposition between state-0 and state-1.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&lt;click&gt;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Similarly, if we have a system with two qubits, then we could have four possible states 00, 01, 10, and 11.  And the qubits could be in the state of superposition of any of these four states.  For example, it could have the distribution as shown here with state-11 with 50% probability, and the other three states with 25%, 17%, and 8% probability.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&lt;click&gt;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When we operate on the qubits with quantum operations, such as the X gates which are the quantum equivalent of the NOT gate, then we change the probability distribution of the qubits.   For example, inverting the qubits inverts the probability distribution across the four states.</a:t>
            </a:r>
          </a:p>
          <a:p>
            <a:pPr rtl="0"/>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967192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state of the qubit is typically specified by what is called as the DIRAC notation.  The states 0 and 1 are represented as a column vector Ket-0 and Ket-1.</a:t>
            </a:r>
          </a:p>
          <a:p>
            <a:pPr rtl="0"/>
            <a:endParaRPr lang="en-US" dirty="0"/>
          </a:p>
          <a:p>
            <a:pPr rtl="0"/>
            <a:r>
              <a:rPr lang="en-US" dirty="0"/>
              <a:t>The qubit Psi is represented as a sum of alpha-zero </a:t>
            </a:r>
            <a:r>
              <a:rPr lang="en-US" dirty="0" err="1"/>
              <a:t>ket</a:t>
            </a:r>
            <a:r>
              <a:rPr lang="en-US" dirty="0"/>
              <a:t>-zero plus alpha-1 ket-1.  Where alpha-0 and alpha-1 are probability amplitude associated with state-0 and state-1.  When measured, the qubit will be state 0 with a probability alpha-0-square and in state-1 with probability alpha-1 square.</a:t>
            </a:r>
          </a:p>
          <a:p>
            <a:pPr rtl="0"/>
            <a:endParaRPr lang="en-US" dirty="0"/>
          </a:p>
          <a:p>
            <a:pPr rtl="0"/>
            <a:r>
              <a:rPr lang="en-US" dirty="0"/>
              <a:t>&lt;click&gt;</a:t>
            </a:r>
          </a:p>
          <a:p>
            <a:pPr rtl="0"/>
            <a:endParaRPr lang="en-US" dirty="0"/>
          </a:p>
          <a:p>
            <a:pPr rtl="0"/>
            <a:r>
              <a:rPr lang="en-US" dirty="0"/>
              <a:t>Similarly, for  a system with two qubits, there are four states ket-00, ket-01, ket-10, and ket-11, and there are four coefficients providing the </a:t>
            </a:r>
            <a:r>
              <a:rPr lang="en-US" dirty="0" err="1"/>
              <a:t>probabability</a:t>
            </a:r>
            <a:r>
              <a:rPr lang="en-US" dirty="0"/>
              <a:t> amplitude associated with each state.  When measured, the qubit will collapse to one of the state that is equal to the square of probability magnitude of the associated state.</a:t>
            </a:r>
          </a:p>
          <a:p>
            <a:pPr rtl="0"/>
            <a:endParaRPr lang="en-US" dirty="0"/>
          </a:p>
          <a:p>
            <a:pPr rtl="0"/>
            <a:r>
              <a:rPr lang="en-US" dirty="0"/>
              <a:t>Thus, …</a:t>
            </a:r>
          </a:p>
          <a:p>
            <a:pPr rtl="0"/>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217521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state of the qubit is typically specified by what is called as the DIRAC notation.  The states 0 and 1 are represented as a column vector Ket-0 and Ket-1.</a:t>
            </a:r>
          </a:p>
          <a:p>
            <a:pPr rtl="0"/>
            <a:endParaRPr lang="en-US" dirty="0"/>
          </a:p>
          <a:p>
            <a:pPr rtl="0"/>
            <a:r>
              <a:rPr lang="en-US" dirty="0"/>
              <a:t>The qubit Psi is represented as a sum of alpha-zero </a:t>
            </a:r>
            <a:r>
              <a:rPr lang="en-US" dirty="0" err="1"/>
              <a:t>ket</a:t>
            </a:r>
            <a:r>
              <a:rPr lang="en-US" dirty="0"/>
              <a:t>-zero plus alpha-1 ket-1.  Where alpha-0 and alpha-1 are probability amplitude associated with state-0 and state-1.  When measured, the qubit will be state 0 with a probability alpha-0-square and in state-1 with probability alpha-1 square.</a:t>
            </a:r>
          </a:p>
          <a:p>
            <a:pPr rtl="0"/>
            <a:endParaRPr lang="en-US" dirty="0"/>
          </a:p>
          <a:p>
            <a:pPr rtl="0"/>
            <a:r>
              <a:rPr lang="en-US" dirty="0"/>
              <a:t>&lt;click&gt;</a:t>
            </a:r>
          </a:p>
          <a:p>
            <a:pPr rtl="0"/>
            <a:endParaRPr lang="en-US" dirty="0"/>
          </a:p>
          <a:p>
            <a:pPr rtl="0"/>
            <a:r>
              <a:rPr lang="en-US" dirty="0"/>
              <a:t>Similarly, for  a system with two qubits, there are four states ket-00, ket-01, ket-10, and ket-11, and there are four coefficients providing the </a:t>
            </a:r>
            <a:r>
              <a:rPr lang="en-US" dirty="0" err="1"/>
              <a:t>probabability</a:t>
            </a:r>
            <a:r>
              <a:rPr lang="en-US" dirty="0"/>
              <a:t> amplitude associated with each state.  When measured, the qubit will collapse to one of the state that is equal to the square of probability magnitude of the associated state.</a:t>
            </a:r>
          </a:p>
          <a:p>
            <a:pPr rtl="0"/>
            <a:endParaRPr lang="en-US" dirty="0"/>
          </a:p>
          <a:p>
            <a:pPr rtl="0"/>
            <a:r>
              <a:rPr lang="en-US" dirty="0"/>
              <a:t>Thus, …</a:t>
            </a:r>
          </a:p>
          <a:p>
            <a:pPr rtl="0"/>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55849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br>
              <a:rPr lang="en-US" b="0" dirty="0">
                <a:effectLst/>
              </a:rPr>
            </a:br>
            <a:r>
              <a:rPr lang="en-US" sz="1200" b="0" i="0" u="none" strike="noStrike" kern="1200" dirty="0">
                <a:solidFill>
                  <a:schemeClr val="tx1"/>
                </a:solidFill>
                <a:effectLst/>
                <a:latin typeface="+mn-lt"/>
                <a:ea typeface="+mn-ea"/>
                <a:cs typeface="+mn-cs"/>
              </a:rPr>
              <a:t>Just like there are many ways to physically realize the classical bit, we can have two voltage levels with an on-off transistor or vacuum tube, there are many different technologies to realize a qubit -- you can use photons, or superconductors, or ions.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Lets suppose we want</a:t>
            </a:r>
            <a:r>
              <a:rPr lang="en-US" sz="1200" b="0" i="0" u="none" strike="noStrike" kern="1200" baseline="0" dirty="0">
                <a:solidFill>
                  <a:schemeClr val="tx1"/>
                </a:solidFill>
                <a:effectLst/>
                <a:latin typeface="+mn-lt"/>
                <a:ea typeface="+mn-ea"/>
                <a:cs typeface="+mn-cs"/>
              </a:rPr>
              <a:t> to represent the qubit as a state of an electron.  The energy of an electron is quantized.  Let’s say we have a hydrogen atom, then the electron is allowed to be in either the ground state or in the excited state.</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&lt;click&gt;</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We could encode the bit as ground state is state 0 and excited state is 1</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&lt;click&gt;</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The electron in an atom does not quite make up its mind which state it is in, so it is partly in the ground state and partly in the excited.  We could say that it is in the ground state with 25% and excited state 75%</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What happens is that the electron is in superposition of ground and excited state, where it has some complex amplitude “alpha-0” of being in state 0 and “alpha-1” of being in excited state</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We will represent the electron with this notation alpha-zero ket-0 plus alpha-1 ket-1 </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The reason why we use the amplitude in this way is that A0^2 + A1^2 =1</a:t>
            </a:r>
          </a:p>
          <a:p>
            <a:pPr rtl="0"/>
            <a:endParaRPr lang="en-US" sz="1200" b="0" i="0" u="none" strike="noStrike" kern="1200" baseline="0" dirty="0">
              <a:solidFill>
                <a:schemeClr val="tx1"/>
              </a:solidFill>
              <a:effectLst/>
              <a:latin typeface="+mn-lt"/>
              <a:ea typeface="+mn-ea"/>
              <a:cs typeface="+mn-cs"/>
            </a:endParaRPr>
          </a:p>
          <a:p>
            <a:pPr rtl="0"/>
            <a:endParaRPr lang="en-US" sz="1200" b="0" i="0" u="none" strike="noStrike" kern="1200" baseline="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926956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Lecture</a:t>
            </a:r>
            <a:r>
              <a:rPr lang="en-US" sz="1200" b="0" i="0" u="none" strike="noStrike" kern="1200" baseline="0" dirty="0">
                <a:solidFill>
                  <a:schemeClr val="tx1"/>
                </a:solidFill>
                <a:effectLst/>
                <a:latin typeface="+mn-lt"/>
                <a:ea typeface="+mn-ea"/>
                <a:cs typeface="+mn-cs"/>
              </a:rPr>
              <a:t> 2(3)</a:t>
            </a:r>
          </a:p>
          <a:p>
            <a:pPr rtl="0"/>
            <a:endParaRPr lang="en-US" sz="1200" b="0" i="0" u="none" strike="noStrike" kern="1200" baseline="0" dirty="0">
              <a:solidFill>
                <a:schemeClr val="tx1"/>
              </a:solidFill>
              <a:effectLst/>
              <a:latin typeface="+mn-lt"/>
              <a:ea typeface="+mn-ea"/>
              <a:cs typeface="+mn-cs"/>
            </a:endParaRP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state of an electron in an atom is not the only way to encode a qubit.  There are several technologies that are being tried to implement qubits.   To implement a qubit, we would need at least two stable states and the ability to have matter in the superposition of the two states.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With an electron the position, ground or excited, provides the two states.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a technology that uses electronic spin to implement the qubit, the </a:t>
            </a:r>
            <a:r>
              <a:rPr lang="en-US" sz="1200" b="0" i="0" u="none" strike="noStrike" kern="1200" dirty="0" err="1">
                <a:solidFill>
                  <a:schemeClr val="tx1"/>
                </a:solidFill>
                <a:effectLst/>
                <a:latin typeface="+mn-lt"/>
                <a:ea typeface="+mn-ea"/>
                <a:cs typeface="+mn-cs"/>
              </a:rPr>
              <a:t>upspin</a:t>
            </a:r>
            <a:r>
              <a:rPr lang="en-US" sz="1200" b="0" i="0" u="none" strike="noStrike" kern="1200" dirty="0">
                <a:solidFill>
                  <a:schemeClr val="tx1"/>
                </a:solidFill>
                <a:effectLst/>
                <a:latin typeface="+mn-lt"/>
                <a:ea typeface="+mn-ea"/>
                <a:cs typeface="+mn-cs"/>
              </a:rPr>
              <a:t> may encode a 1 and downspin may encode a zero, and the qubit can be in a superposition of the up or down spin states.</a:t>
            </a:r>
          </a:p>
          <a:p>
            <a:pPr rtl="0"/>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10434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t>
            </a:r>
            <a:r>
              <a:rPr lang="en-US" b="0" i="0" dirty="0">
                <a:solidFill>
                  <a:srgbClr val="202122"/>
                </a:solidFill>
                <a:effectLst/>
                <a:latin typeface="Arial" panose="020B0604020202020204" pitchFamily="34" charset="0"/>
              </a:rPr>
              <a:t>An </a:t>
            </a:r>
            <a:r>
              <a:rPr lang="en-US" b="0" i="0" u="none" strike="noStrike" dirty="0">
                <a:solidFill>
                  <a:srgbClr val="3366CC"/>
                </a:solidFill>
                <a:effectLst/>
                <a:latin typeface="Arial" panose="020B0604020202020204" pitchFamily="34" charset="0"/>
                <a:hlinkClick r:id="rId3" tooltip="Electromagnetic wave"/>
              </a:rPr>
              <a:t>electromagnetic wave</a:t>
            </a:r>
            <a:r>
              <a:rPr lang="en-US" b="0" i="0" dirty="0">
                <a:solidFill>
                  <a:srgbClr val="202122"/>
                </a:solidFill>
                <a:effectLst/>
                <a:latin typeface="Arial" panose="020B0604020202020204" pitchFamily="34" charset="0"/>
              </a:rPr>
              <a:t> such as light consists of a coupled oscillating </a:t>
            </a:r>
            <a:r>
              <a:rPr lang="en-US" b="0" i="0" u="none" strike="noStrike" dirty="0">
                <a:solidFill>
                  <a:srgbClr val="3366CC"/>
                </a:solidFill>
                <a:effectLst/>
                <a:latin typeface="Arial" panose="020B0604020202020204" pitchFamily="34" charset="0"/>
                <a:hlinkClick r:id="rId4" tooltip="Electric field"/>
              </a:rPr>
              <a:t>electric field</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5" tooltip="Magnetic field"/>
              </a:rPr>
              <a:t>magnetic field</a:t>
            </a:r>
            <a:r>
              <a:rPr lang="en-US" b="0" i="0" dirty="0">
                <a:solidFill>
                  <a:srgbClr val="202122"/>
                </a:solidFill>
                <a:effectLst/>
                <a:latin typeface="Arial" panose="020B0604020202020204" pitchFamily="34" charset="0"/>
              </a:rPr>
              <a:t> which are always perpendicular to each other; by convention, the "polarization" of electromagnetic waves refers to the direction of the electric field. </a:t>
            </a:r>
            <a:r>
              <a:rPr lang="en-US" b="0" i="0" dirty="0">
                <a:solidFill>
                  <a:srgbClr val="444444"/>
                </a:solidFill>
                <a:effectLst/>
                <a:latin typeface="Poppins" panose="020B0604020202020204" pitchFamily="34" charset="0"/>
              </a:rPr>
              <a:t>So, we have one plane occupied by an electric field, another plane of the </a:t>
            </a:r>
            <a:r>
              <a:rPr lang="en-US" b="0" i="0" u="none" strike="noStrike" dirty="0">
                <a:solidFill>
                  <a:srgbClr val="8C69FF"/>
                </a:solidFill>
                <a:effectLst/>
                <a:latin typeface="Poppins" panose="020B0604020202020204" pitchFamily="34" charset="0"/>
                <a:hlinkClick r:id="rId6"/>
              </a:rPr>
              <a:t>magnetic field</a:t>
            </a:r>
            <a:r>
              <a:rPr lang="en-US" b="0" i="0" dirty="0">
                <a:solidFill>
                  <a:srgbClr val="444444"/>
                </a:solidFill>
                <a:effectLst/>
                <a:latin typeface="Poppins" panose="020B0604020202020204" pitchFamily="34" charset="0"/>
              </a:rPr>
              <a:t> perpendicular to it, and the direction of travel is perpendicular to both. These electric and magnetic vibrations can occur in numerous planes. A light wave that is vibrating in more than one plane is known as unpolarized light.</a:t>
            </a:r>
          </a:p>
          <a:p>
            <a:pPr rtl="0"/>
            <a:endParaRPr lang="en-US" sz="1200" b="0" i="0" u="none" strike="noStrike" kern="1200" dirty="0">
              <a:solidFill>
                <a:srgbClr val="444444"/>
              </a:solidFill>
              <a:effectLst/>
              <a:latin typeface="Poppins" panose="020B0604020202020204" pitchFamily="34" charset="0"/>
              <a:ea typeface="+mn-ea"/>
              <a:cs typeface="+mn-cs"/>
            </a:endParaRPr>
          </a:p>
          <a:p>
            <a:pPr rtl="0"/>
            <a:r>
              <a:rPr lang="en-US" b="0" i="0" dirty="0">
                <a:solidFill>
                  <a:srgbClr val="444444"/>
                </a:solidFill>
                <a:effectLst/>
                <a:latin typeface="Poppins" pitchFamily="2" charset="77"/>
              </a:rPr>
              <a:t>Polarized waves are light waves in which the vibrations occur in a single plane. </a:t>
            </a:r>
            <a:r>
              <a:rPr lang="en-US" sz="1200" b="0" i="0" u="none" strike="noStrike" kern="1200" dirty="0">
                <a:solidFill>
                  <a:srgbClr val="444444"/>
                </a:solidFill>
                <a:effectLst/>
                <a:latin typeface="Poppins" panose="020B0604020202020204" pitchFamily="34" charset="0"/>
                <a:ea typeface="+mn-ea"/>
                <a:cs typeface="+mn-cs"/>
              </a:rPr>
              <a:t>Let us consider only two planes for now- horizontal and vertical. </a:t>
            </a:r>
            <a:r>
              <a:rPr lang="en-US" sz="1200" b="0" i="0" u="none" strike="noStrike" kern="1200" dirty="0">
                <a:solidFill>
                  <a:schemeClr val="tx1"/>
                </a:solidFill>
                <a:effectLst/>
                <a:latin typeface="+mn-lt"/>
                <a:ea typeface="+mn-ea"/>
                <a:cs typeface="+mn-cs"/>
              </a:rPr>
              <a:t>We can think of horizontal direction is state-0 and vertical direction as state-1.   If the light is at 45 degree angle then it will be in an equal superposition of state-0 and state-1.  </a:t>
            </a:r>
            <a:r>
              <a:rPr lang="en-US" sz="1200" b="0" i="0" u="none" strike="noStrike" kern="1200">
                <a:solidFill>
                  <a:schemeClr val="tx1"/>
                </a:solidFill>
                <a:effectLst/>
                <a:latin typeface="+mn-lt"/>
                <a:ea typeface="+mn-ea"/>
                <a:cs typeface="+mn-cs"/>
              </a:rPr>
              <a:t>We will use photon polarization to further understand the properties of qubits.</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Naturally occurring light has electrical waves in all directions.  Polarized light is light where the electric field is only oscillating in one direction.  (click) It could be horizontally polarized light, or vertically polarized light, or diagonally polarized light.  How do we get polarized light?</a:t>
            </a:r>
          </a:p>
          <a:p>
            <a:pPr rtl="0"/>
            <a:br>
              <a:rPr lang="en-US" b="0" dirty="0">
                <a:effectLst/>
              </a:rPr>
            </a:b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612440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159701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1143000"/>
          </a:xfrm>
        </p:spPr>
        <p:txBody>
          <a:bodyPr/>
          <a:lstStyle/>
          <a:p>
            <a:r>
              <a:rPr lang="en-US" dirty="0"/>
              <a:t>Click to edit Master title style</a:t>
            </a:r>
          </a:p>
        </p:txBody>
      </p:sp>
      <p:sp>
        <p:nvSpPr>
          <p:cNvPr id="3" name="Content Placeholder 2"/>
          <p:cNvSpPr>
            <a:spLocks noGrp="1"/>
          </p:cNvSpPr>
          <p:nvPr>
            <p:ph idx="1"/>
          </p:nvPr>
        </p:nvSpPr>
        <p:spPr>
          <a:xfrm>
            <a:off x="609600" y="2243328"/>
            <a:ext cx="10972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106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atin typeface="Arial"/>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bg2"/>
                </a:solidFill>
                <a:latin typeface="Aria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29476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2243328"/>
            <a:ext cx="5384800" cy="4144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243328"/>
            <a:ext cx="5384800" cy="4144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6197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560918" y="855347"/>
            <a:ext cx="4011084" cy="1162051"/>
          </a:xfrm>
        </p:spPr>
        <p:txBody>
          <a:bodyPr anchor="b"/>
          <a:lstStyle>
            <a:lvl1pPr algn="l">
              <a:defRPr sz="2667" b="1"/>
            </a:lvl1pPr>
          </a:lstStyle>
          <a:p>
            <a:r>
              <a:rPr lang="en-US" dirty="0"/>
              <a:t>Click to edit Master title style</a:t>
            </a:r>
          </a:p>
        </p:txBody>
      </p:sp>
      <p:sp>
        <p:nvSpPr>
          <p:cNvPr id="6" name="Content Placeholder 2"/>
          <p:cNvSpPr>
            <a:spLocks noGrp="1"/>
          </p:cNvSpPr>
          <p:nvPr>
            <p:ph idx="1"/>
          </p:nvPr>
        </p:nvSpPr>
        <p:spPr>
          <a:xfrm>
            <a:off x="4766733" y="1227845"/>
            <a:ext cx="6815667" cy="5401555"/>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560918" y="2135506"/>
            <a:ext cx="4011084" cy="4189095"/>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Tree>
    <p:extLst>
      <p:ext uri="{BB962C8B-B14F-4D97-AF65-F5344CB8AC3E}">
        <p14:creationId xmlns:p14="http://schemas.microsoft.com/office/powerpoint/2010/main" val="554997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2389717" y="5105400"/>
            <a:ext cx="7315200" cy="567691"/>
          </a:xfrm>
        </p:spPr>
        <p:txBody>
          <a:bodyPr anchor="b"/>
          <a:lstStyle>
            <a:lvl1pPr algn="l">
              <a:defRPr sz="2667" b="1"/>
            </a:lvl1pPr>
          </a:lstStyle>
          <a:p>
            <a:r>
              <a:rPr lang="en-US" dirty="0"/>
              <a:t>Click to edit Master title style</a:t>
            </a:r>
          </a:p>
        </p:txBody>
      </p:sp>
      <p:sp>
        <p:nvSpPr>
          <p:cNvPr id="6" name="Picture Placeholder 2"/>
          <p:cNvSpPr>
            <a:spLocks noGrp="1"/>
          </p:cNvSpPr>
          <p:nvPr>
            <p:ph type="pic" idx="1"/>
          </p:nvPr>
        </p:nvSpPr>
        <p:spPr>
          <a:xfrm>
            <a:off x="2389717" y="914400"/>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7" name="Text Placeholder 3"/>
          <p:cNvSpPr>
            <a:spLocks noGrp="1"/>
          </p:cNvSpPr>
          <p:nvPr>
            <p:ph type="body" sz="half" idx="2"/>
          </p:nvPr>
        </p:nvSpPr>
        <p:spPr>
          <a:xfrm>
            <a:off x="2389717" y="5673090"/>
            <a:ext cx="7315200" cy="803911"/>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Tree>
    <p:extLst>
      <p:ext uri="{BB962C8B-B14F-4D97-AF65-F5344CB8AC3E}">
        <p14:creationId xmlns:p14="http://schemas.microsoft.com/office/powerpoint/2010/main" val="665372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91440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2239963"/>
            <a:ext cx="10972800" cy="3886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84123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609585" rtl="0" eaLnBrk="1" latinLnBrk="0" hangingPunct="1">
        <a:spcBef>
          <a:spcPct val="0"/>
        </a:spcBef>
        <a:buNone/>
        <a:defRPr sz="5867" kern="1200">
          <a:solidFill>
            <a:schemeClr val="bg2"/>
          </a:solidFill>
          <a:latin typeface="Arial" panose="020B0604020202020204" pitchFamily="34" charset="0"/>
          <a:ea typeface="+mj-ea"/>
          <a:cs typeface="Arial" panose="020B0604020202020204" pitchFamily="34" charset="0"/>
        </a:defRPr>
      </a:lvl1pPr>
    </p:titleStyle>
    <p:bodyStyle>
      <a:lvl1pPr marL="457189" indent="-457189" algn="l" defTabSz="609585" rtl="0" eaLnBrk="1" latinLnBrk="0" hangingPunct="1">
        <a:spcBef>
          <a:spcPct val="20000"/>
        </a:spcBef>
        <a:buFont typeface="Arial"/>
        <a:buChar char="•"/>
        <a:defRPr sz="4267" kern="1200">
          <a:solidFill>
            <a:schemeClr val="bg2"/>
          </a:solidFill>
          <a:latin typeface="Arial" panose="020B0604020202020204" pitchFamily="34" charset="0"/>
          <a:ea typeface="+mn-ea"/>
          <a:cs typeface="Arial" panose="020B0604020202020204" pitchFamily="34" charset="0"/>
        </a:defRPr>
      </a:lvl1pPr>
      <a:lvl2pPr marL="990575" indent="-380990" algn="l" defTabSz="609585" rtl="0" eaLnBrk="1" latinLnBrk="0" hangingPunct="1">
        <a:spcBef>
          <a:spcPct val="20000"/>
        </a:spcBef>
        <a:buFont typeface="Arial"/>
        <a:buChar char="–"/>
        <a:defRPr sz="3733" kern="1200">
          <a:solidFill>
            <a:schemeClr val="bg2"/>
          </a:solidFill>
          <a:latin typeface="Arial" panose="020B0604020202020204" pitchFamily="34" charset="0"/>
          <a:ea typeface="+mn-ea"/>
          <a:cs typeface="Arial" panose="020B0604020202020204" pitchFamily="34" charset="0"/>
        </a:defRPr>
      </a:lvl2pPr>
      <a:lvl3pPr marL="1523962" indent="-304792" algn="l" defTabSz="609585" rtl="0" eaLnBrk="1" latinLnBrk="0" hangingPunct="1">
        <a:spcBef>
          <a:spcPct val="20000"/>
        </a:spcBef>
        <a:buFont typeface="Arial"/>
        <a:buChar char="•"/>
        <a:defRPr sz="3200" kern="1200">
          <a:solidFill>
            <a:schemeClr val="bg2"/>
          </a:solidFill>
          <a:latin typeface="Arial" panose="020B0604020202020204" pitchFamily="34" charset="0"/>
          <a:ea typeface="+mn-ea"/>
          <a:cs typeface="Arial" panose="020B0604020202020204" pitchFamily="34" charset="0"/>
        </a:defRPr>
      </a:lvl3pPr>
      <a:lvl4pPr marL="2133547" indent="-304792" algn="l" defTabSz="609585" rtl="0" eaLnBrk="1" latinLnBrk="0" hangingPunct="1">
        <a:spcBef>
          <a:spcPct val="20000"/>
        </a:spcBef>
        <a:buFont typeface="Arial"/>
        <a:buChar char="–"/>
        <a:defRPr sz="2667" kern="1200">
          <a:solidFill>
            <a:schemeClr val="bg2"/>
          </a:solidFill>
          <a:latin typeface="Arial" panose="020B0604020202020204" pitchFamily="34" charset="0"/>
          <a:ea typeface="+mn-ea"/>
          <a:cs typeface="Arial" panose="020B0604020202020204" pitchFamily="34" charset="0"/>
        </a:defRPr>
      </a:lvl4pPr>
      <a:lvl5pPr marL="2743131" indent="-304792" algn="l" defTabSz="609585" rtl="0" eaLnBrk="1" latinLnBrk="0" hangingPunct="1">
        <a:spcBef>
          <a:spcPct val="20000"/>
        </a:spcBef>
        <a:buFont typeface="Arial"/>
        <a:buChar char="»"/>
        <a:defRPr sz="2667" kern="1200">
          <a:solidFill>
            <a:schemeClr val="bg2"/>
          </a:solidFill>
          <a:latin typeface="Arial" panose="020B0604020202020204" pitchFamily="34" charset="0"/>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13" Type="http://schemas.openxmlformats.org/officeDocument/2006/relationships/image" Target="../media/image140.png"/><Relationship Id="rId3" Type="http://schemas.openxmlformats.org/officeDocument/2006/relationships/image" Target="../media/image90.png"/><Relationship Id="rId12" Type="http://schemas.openxmlformats.org/officeDocument/2006/relationships/image" Target="../media/image1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23.png"/><Relationship Id="rId5" Type="http://schemas.openxmlformats.org/officeDocument/2006/relationships/image" Target="../media/image110.png"/><Relationship Id="rId15" Type="http://schemas.openxmlformats.org/officeDocument/2006/relationships/image" Target="../media/image161.png"/><Relationship Id="rId10" Type="http://schemas.openxmlformats.org/officeDocument/2006/relationships/image" Target="../media/image22.png"/><Relationship Id="rId4" Type="http://schemas.openxmlformats.org/officeDocument/2006/relationships/image" Target="../media/image100.png"/><Relationship Id="rId14" Type="http://schemas.openxmlformats.org/officeDocument/2006/relationships/image" Target="../media/image15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0.png"/><Relationship Id="rId7" Type="http://schemas.openxmlformats.org/officeDocument/2006/relationships/image" Target="../media/image20.png"/><Relationship Id="rId12"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6.png"/><Relationship Id="rId5" Type="http://schemas.openxmlformats.org/officeDocument/2006/relationships/image" Target="../media/image18.png"/><Relationship Id="rId10" Type="http://schemas.openxmlformats.org/officeDocument/2006/relationships/image" Target="../media/image25.png"/><Relationship Id="rId4" Type="http://schemas.openxmlformats.org/officeDocument/2006/relationships/image" Target="../media/image170.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chart" Target="../charts/chart3.xml"/><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p:nvPr/>
        </p:nvCxnSpPr>
        <p:spPr>
          <a:xfrm>
            <a:off x="838200" y="4140200"/>
            <a:ext cx="7493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11" name="Text Placeholder 9"/>
          <p:cNvSpPr txBox="1">
            <a:spLocks/>
          </p:cNvSpPr>
          <p:nvPr/>
        </p:nvSpPr>
        <p:spPr>
          <a:xfrm>
            <a:off x="731520" y="5486401"/>
            <a:ext cx="10515600" cy="609601"/>
          </a:xfrm>
          <a:prstGeom prst="rect">
            <a:avLst/>
          </a:prstGeom>
        </p:spPr>
        <p:txBody>
          <a:bodyPr vert="horz" lIns="121920" tIns="60960" rIns="121920" bIns="6096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1219170" rtl="0" eaLnBrk="1" fontAlgn="auto" latinLnBrk="0" hangingPunct="1">
              <a:lnSpc>
                <a:spcPct val="50000"/>
              </a:lnSpc>
              <a:spcBef>
                <a:spcPts val="1333"/>
              </a:spcBef>
              <a:spcAft>
                <a:spcPts val="0"/>
              </a:spcAft>
              <a:buClrTx/>
              <a:buSzTx/>
              <a:buFont typeface="Arial"/>
              <a:buNone/>
              <a:tabLst/>
              <a:defRPr/>
            </a:pPr>
            <a:r>
              <a:rPr kumimoji="0" lang="en-US" sz="1400" b="0" i="0" u="none" strike="noStrike" kern="1200" cap="all" spc="0" normalizeH="0" baseline="0" noProof="0" dirty="0">
                <a:ln>
                  <a:noFill/>
                </a:ln>
                <a:solidFill>
                  <a:srgbClr val="BF5700"/>
                </a:solidFill>
                <a:effectLst/>
                <a:uLnTx/>
                <a:uFillTx/>
                <a:latin typeface="Arial Black" charset="0"/>
                <a:cs typeface="Arial" charset="0"/>
              </a:rPr>
              <a:t>POULAMI DAS</a:t>
            </a:r>
          </a:p>
          <a:p>
            <a:pPr marL="0" marR="0" lvl="0" indent="0" algn="l" defTabSz="1219170" rtl="0" eaLnBrk="1" fontAlgn="auto" latinLnBrk="0" hangingPunct="1">
              <a:lnSpc>
                <a:spcPct val="30000"/>
              </a:lnSpc>
              <a:spcBef>
                <a:spcPts val="1333"/>
              </a:spcBef>
              <a:spcAft>
                <a:spcPts val="0"/>
              </a:spcAft>
              <a:buClrTx/>
              <a:buSzTx/>
              <a:buFont typeface="Arial"/>
              <a:buNone/>
              <a:tabLst/>
              <a:defRPr/>
            </a:pPr>
            <a:r>
              <a:rPr kumimoji="0" lang="en-US" sz="1400" b="0" i="0" u="none" strike="noStrike" kern="1200" cap="none" spc="0" normalizeH="0" baseline="0" noProof="0" dirty="0">
                <a:ln>
                  <a:noFill/>
                </a:ln>
                <a:solidFill>
                  <a:srgbClr val="BF5700"/>
                </a:solidFill>
                <a:effectLst/>
                <a:uLnTx/>
                <a:uFillTx/>
                <a:latin typeface="Arial" charset="0"/>
                <a:cs typeface="Arial" charset="0"/>
              </a:rPr>
              <a:t>ECE, The University of Texas at Austin</a:t>
            </a:r>
          </a:p>
        </p:txBody>
      </p:sp>
      <p:sp>
        <p:nvSpPr>
          <p:cNvPr id="12" name="Text Placeholder 9"/>
          <p:cNvSpPr txBox="1">
            <a:spLocks/>
          </p:cNvSpPr>
          <p:nvPr/>
        </p:nvSpPr>
        <p:spPr>
          <a:xfrm>
            <a:off x="709397" y="776789"/>
            <a:ext cx="10437925" cy="519061"/>
          </a:xfrm>
          <a:prstGeom prst="rect">
            <a:avLst/>
          </a:prstGeom>
        </p:spPr>
        <p:txBody>
          <a:bodyPr vert="horz" lIns="121920" tIns="60960" rIns="121920" bIns="6096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kumimoji="0" lang="en-US" sz="1600" b="0" i="0" u="none" strike="noStrike" kern="1200" cap="all" spc="0" normalizeH="0" baseline="0" noProof="0" dirty="0">
                <a:ln>
                  <a:noFill/>
                </a:ln>
                <a:solidFill>
                  <a:srgbClr val="BF5700"/>
                </a:solidFill>
                <a:effectLst/>
                <a:uLnTx/>
                <a:uFillTx/>
                <a:latin typeface="Arial Black" charset="0"/>
                <a:cs typeface="Arial" charset="0"/>
              </a:rPr>
              <a:t>ECE 382V:  QUANTUM COMPUTING SYSTEMS: </a:t>
            </a:r>
          </a:p>
          <a:p>
            <a:pPr marL="0" marR="0" lvl="0" indent="0" algn="l" defTabSz="1219170" rtl="0" eaLnBrk="1" fontAlgn="auto" latinLnBrk="0" hangingPunct="1">
              <a:lnSpc>
                <a:spcPct val="90000"/>
              </a:lnSpc>
              <a:spcBef>
                <a:spcPts val="1333"/>
              </a:spcBef>
              <a:spcAft>
                <a:spcPts val="0"/>
              </a:spcAft>
              <a:buClrTx/>
              <a:buSzTx/>
              <a:buFont typeface="Arial"/>
              <a:buNone/>
              <a:tabLst/>
              <a:defRPr/>
            </a:pPr>
            <a:r>
              <a:rPr kumimoji="0" lang="en-US" sz="1600" b="0" i="0" u="none" strike="noStrike" kern="1200" cap="all" spc="0" normalizeH="0" baseline="0" noProof="0" dirty="0">
                <a:ln>
                  <a:noFill/>
                </a:ln>
                <a:solidFill>
                  <a:srgbClr val="BF5700"/>
                </a:solidFill>
                <a:effectLst/>
                <a:uLnTx/>
                <a:uFillTx/>
                <a:latin typeface="Arial Black" charset="0"/>
                <a:cs typeface="Arial" charset="0"/>
              </a:rPr>
              <a:t>                   A SOFTWARE/ ARCHITECTURE PERSPECTIVE</a:t>
            </a:r>
            <a:endParaRPr kumimoji="0" lang="en-US" sz="1600" b="0" i="0" u="none" strike="noStrike" kern="1200" cap="none" spc="0" normalizeH="0" baseline="0" noProof="0" dirty="0">
              <a:ln>
                <a:noFill/>
              </a:ln>
              <a:solidFill>
                <a:srgbClr val="BF5700"/>
              </a:solidFill>
              <a:effectLst/>
              <a:uLnTx/>
              <a:uFillTx/>
              <a:latin typeface="Arial" charset="0"/>
              <a:cs typeface="Arial" charset="0"/>
            </a:endParaRPr>
          </a:p>
        </p:txBody>
      </p:sp>
      <p:sp>
        <p:nvSpPr>
          <p:cNvPr id="13" name="Title Placeholder 7"/>
          <p:cNvSpPr txBox="1">
            <a:spLocks/>
          </p:cNvSpPr>
          <p:nvPr/>
        </p:nvSpPr>
        <p:spPr>
          <a:xfrm>
            <a:off x="670560" y="1600200"/>
            <a:ext cx="10515600" cy="2336800"/>
          </a:xfrm>
          <a:prstGeom prst="rect">
            <a:avLst/>
          </a:prstGeom>
        </p:spPr>
        <p:txBody>
          <a:bodyPr vert="horz" wrap="square" lIns="121920" tIns="60960" rIns="121920" bIns="6096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marL="0" marR="0" lvl="0" indent="0" algn="l" defTabSz="1219170" rtl="0" eaLnBrk="1" fontAlgn="auto" latinLnBrk="0" hangingPunct="1">
              <a:lnSpc>
                <a:spcPts val="5333"/>
              </a:lnSpc>
              <a:spcBef>
                <a:spcPct val="0"/>
              </a:spcBef>
              <a:spcAft>
                <a:spcPts val="0"/>
              </a:spcAft>
              <a:buClrTx/>
              <a:buSzTx/>
              <a:buFontTx/>
              <a:buNone/>
              <a:tabLst/>
              <a:defRPr/>
            </a:pPr>
            <a:r>
              <a:rPr kumimoji="0" lang="en-US" sz="6400" b="1" i="0" u="none" strike="noStrike" kern="800" cap="all" spc="0" normalizeH="0" baseline="0" noProof="0" dirty="0">
                <a:ln>
                  <a:noFill/>
                </a:ln>
                <a:solidFill>
                  <a:srgbClr val="BF5700"/>
                </a:solidFill>
                <a:effectLst/>
                <a:uLnTx/>
                <a:uFillTx/>
                <a:latin typeface="Arial Black" charset="0"/>
                <a:cs typeface="Arial Black" charset="0"/>
              </a:rPr>
              <a:t>SUPERPOSITION &amp; ENTANGLEMENT</a:t>
            </a:r>
          </a:p>
        </p:txBody>
      </p:sp>
      <p:sp>
        <p:nvSpPr>
          <p:cNvPr id="15" name="Text Placeholder 9"/>
          <p:cNvSpPr txBox="1">
            <a:spLocks/>
          </p:cNvSpPr>
          <p:nvPr/>
        </p:nvSpPr>
        <p:spPr>
          <a:xfrm>
            <a:off x="731520" y="4445000"/>
            <a:ext cx="10515600" cy="609601"/>
          </a:xfrm>
          <a:prstGeom prst="rect">
            <a:avLst/>
          </a:prstGeom>
        </p:spPr>
        <p:txBody>
          <a:bodyPr vert="horz" lIns="121920" tIns="60960" rIns="121920" bIns="60960" rtlCol="0">
            <a:noAutofit/>
          </a:bodyPr>
          <a:lst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kumimoji="0" lang="en-US" sz="1867" b="0" i="0" u="none" strike="noStrike" kern="1200" cap="none" spc="0" normalizeH="0" baseline="0" noProof="0" dirty="0">
                <a:ln>
                  <a:noFill/>
                </a:ln>
                <a:solidFill>
                  <a:srgbClr val="FFFFFF"/>
                </a:solidFill>
                <a:effectLst/>
                <a:uLnTx/>
                <a:uFillTx/>
                <a:latin typeface="Arial" charset="0"/>
                <a:cs typeface="Arial" charset="0"/>
              </a:rPr>
              <a:t>Why quantum computing? What topics will be covered? What are the requirements and expected outcomes?</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4933" y="426721"/>
            <a:ext cx="2503196" cy="1219199"/>
          </a:xfrm>
          <a:prstGeom prst="rect">
            <a:avLst/>
          </a:prstGeom>
        </p:spPr>
      </p:pic>
    </p:spTree>
    <p:extLst>
      <p:ext uri="{BB962C8B-B14F-4D97-AF65-F5344CB8AC3E}">
        <p14:creationId xmlns:p14="http://schemas.microsoft.com/office/powerpoint/2010/main" val="1825105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Polarization Using Filters</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02"/>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Let us use an example</a:t>
            </a:r>
          </a:p>
        </p:txBody>
      </p:sp>
      <p:sp>
        <p:nvSpPr>
          <p:cNvPr id="29" name="Rectangle 28">
            <a:extLst>
              <a:ext uri="{FF2B5EF4-FFF2-40B4-BE49-F238E27FC236}">
                <a16:creationId xmlns:a16="http://schemas.microsoft.com/office/drawing/2014/main" id="{581EBD81-E9AB-45B6-0B14-3915EE7F74C7}"/>
              </a:ext>
            </a:extLst>
          </p:cNvPr>
          <p:cNvSpPr/>
          <p:nvPr/>
        </p:nvSpPr>
        <p:spPr>
          <a:xfrm>
            <a:off x="274388" y="1193840"/>
            <a:ext cx="6449576" cy="2624536"/>
          </a:xfrm>
          <a:prstGeom prst="rect">
            <a:avLst/>
          </a:prstGeom>
          <a:solidFill>
            <a:srgbClr val="FFFFFF"/>
          </a:solidFill>
          <a:ln w="9525" cap="flat" cmpd="sng" algn="ctr">
            <a:noFill/>
            <a:prstDash val="solid"/>
          </a:ln>
          <a:effectLst/>
        </p:spPr>
        <p:txBody>
          <a:bodyPr rtlCol="0" anchor="ctr"/>
          <a:lstStyle/>
          <a:p>
            <a:pPr marL="406400" marR="0" lvl="0" indent="-304800" defTabSz="457200" eaLnBrk="1" fontAlgn="auto" latinLnBrk="0" hangingPunct="1">
              <a:lnSpc>
                <a:spcPct val="100000"/>
              </a:lnSpc>
              <a:spcBef>
                <a:spcPts val="600"/>
              </a:spcBef>
              <a:spcAft>
                <a:spcPts val="0"/>
              </a:spcAft>
              <a:buClr>
                <a:srgbClr val="EFB210"/>
              </a:buClr>
              <a:buSzTx/>
              <a:buFont typeface="Segoe UI Symbol" panose="020B0502040204020203" pitchFamily="34" charset="0"/>
              <a:buChar char="⬣"/>
              <a:tabLst/>
              <a:defRPr/>
            </a:pPr>
            <a:r>
              <a:rPr kumimoji="0" lang="en-US" sz="2400" b="0" i="0" u="none" strike="noStrike" kern="0" cap="none" spc="0" normalizeH="0" baseline="0" noProof="0" dirty="0">
                <a:ln>
                  <a:noFill/>
                </a:ln>
                <a:solidFill>
                  <a:srgbClr val="104210"/>
                </a:solidFill>
                <a:effectLst/>
                <a:uLnTx/>
                <a:uFillTx/>
                <a:latin typeface="Calibri" panose="020F0502020204030204" pitchFamily="34" charset="0"/>
                <a:cs typeface="Calibri" panose="020F0502020204030204" pitchFamily="34" charset="0"/>
              </a:rPr>
              <a:t>We use a polarizing filter, lens  or sunglasses.</a:t>
            </a:r>
          </a:p>
          <a:p>
            <a:pPr marL="406400" marR="0" lvl="0" indent="-304800" defTabSz="457200" eaLnBrk="1" fontAlgn="auto" latinLnBrk="0" hangingPunct="1">
              <a:lnSpc>
                <a:spcPct val="150000"/>
              </a:lnSpc>
              <a:spcBef>
                <a:spcPts val="600"/>
              </a:spcBef>
              <a:spcAft>
                <a:spcPts val="0"/>
              </a:spcAft>
              <a:buClr>
                <a:srgbClr val="EFB210"/>
              </a:buClr>
              <a:buSzTx/>
              <a:buFont typeface="Segoe UI Symbol" panose="020B0502040204020203" pitchFamily="34" charset="0"/>
              <a:buChar char="⬣"/>
              <a:tabLst/>
              <a:defRPr/>
            </a:pPr>
            <a:r>
              <a:rPr kumimoji="0" lang="en-US" sz="2400" b="0" i="0" u="none" strike="noStrike" kern="0" cap="none" spc="0" normalizeH="0" baseline="0" noProof="0" dirty="0">
                <a:ln>
                  <a:noFill/>
                </a:ln>
                <a:solidFill>
                  <a:srgbClr val="104210"/>
                </a:solidFill>
                <a:effectLst/>
                <a:uLnTx/>
                <a:uFillTx/>
                <a:latin typeface="Calibri" panose="020F0502020204030204" pitchFamily="34" charset="0"/>
                <a:cs typeface="Calibri" panose="020F0502020204030204" pitchFamily="34" charset="0"/>
              </a:rPr>
              <a:t>The filter has an orientation.</a:t>
            </a:r>
          </a:p>
          <a:p>
            <a:pPr marL="406400" marR="0" lvl="0" indent="-304800" defTabSz="457200" eaLnBrk="1" fontAlgn="auto" latinLnBrk="0" hangingPunct="1">
              <a:lnSpc>
                <a:spcPct val="150000"/>
              </a:lnSpc>
              <a:spcBef>
                <a:spcPts val="600"/>
              </a:spcBef>
              <a:spcAft>
                <a:spcPts val="0"/>
              </a:spcAft>
              <a:buClr>
                <a:srgbClr val="EFB210"/>
              </a:buClr>
              <a:buSzTx/>
              <a:buFont typeface="Segoe UI Symbol" panose="020B0502040204020203" pitchFamily="34" charset="0"/>
              <a:buChar char="⬣"/>
              <a:tabLst/>
              <a:defRPr/>
            </a:pPr>
            <a:r>
              <a:rPr kumimoji="0" lang="en-US" sz="2400" b="0" i="0" u="none" strike="noStrike" kern="0" cap="none" spc="0" normalizeH="0" baseline="0" noProof="0" dirty="0">
                <a:ln>
                  <a:noFill/>
                </a:ln>
                <a:solidFill>
                  <a:srgbClr val="104210"/>
                </a:solidFill>
                <a:effectLst/>
                <a:uLnTx/>
                <a:uFillTx/>
                <a:latin typeface="Calibri" panose="020F0502020204030204" pitchFamily="34" charset="0"/>
                <a:cs typeface="Calibri" panose="020F0502020204030204" pitchFamily="34" charset="0"/>
              </a:rPr>
              <a:t>The lens filters different types of light.</a:t>
            </a:r>
          </a:p>
        </p:txBody>
      </p:sp>
      <p:pic>
        <p:nvPicPr>
          <p:cNvPr id="31" name="Picture 30">
            <a:extLst>
              <a:ext uri="{FF2B5EF4-FFF2-40B4-BE49-F238E27FC236}">
                <a16:creationId xmlns:a16="http://schemas.microsoft.com/office/drawing/2014/main" id="{954994AC-A31E-AE8E-44C7-7EBE8E37BB52}"/>
              </a:ext>
            </a:extLst>
          </p:cNvPr>
          <p:cNvPicPr>
            <a:picLocks noChangeAspect="1"/>
          </p:cNvPicPr>
          <p:nvPr/>
        </p:nvPicPr>
        <p:blipFill>
          <a:blip r:embed="rId3">
            <a:duotone>
              <a:prstClr val="black"/>
              <a:schemeClr val="accent1">
                <a:tint val="45000"/>
                <a:satMod val="400000"/>
              </a:schemeClr>
            </a:duotone>
          </a:blip>
          <a:stretch>
            <a:fillRect/>
          </a:stretch>
        </p:blipFill>
        <p:spPr>
          <a:xfrm>
            <a:off x="8070775" y="723371"/>
            <a:ext cx="3613281" cy="3577579"/>
          </a:xfrm>
          <a:prstGeom prst="rect">
            <a:avLst/>
          </a:prstGeom>
        </p:spPr>
      </p:pic>
      <p:pic>
        <p:nvPicPr>
          <p:cNvPr id="32" name="Picture 31">
            <a:extLst>
              <a:ext uri="{FF2B5EF4-FFF2-40B4-BE49-F238E27FC236}">
                <a16:creationId xmlns:a16="http://schemas.microsoft.com/office/drawing/2014/main" id="{753C4FCD-5685-59F5-DB05-DD5EBBA6F22E}"/>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6200000">
            <a:off x="1069739" y="3848756"/>
            <a:ext cx="1543114" cy="1543114"/>
          </a:xfrm>
          <a:prstGeom prst="rect">
            <a:avLst/>
          </a:prstGeom>
        </p:spPr>
      </p:pic>
      <p:sp>
        <p:nvSpPr>
          <p:cNvPr id="33" name="Rounded Rectangle 32">
            <a:extLst>
              <a:ext uri="{FF2B5EF4-FFF2-40B4-BE49-F238E27FC236}">
                <a16:creationId xmlns:a16="http://schemas.microsoft.com/office/drawing/2014/main" id="{9FC690F5-15D9-69C0-830E-D1763A30FD53}"/>
              </a:ext>
            </a:extLst>
          </p:cNvPr>
          <p:cNvSpPr/>
          <p:nvPr/>
        </p:nvSpPr>
        <p:spPr>
          <a:xfrm>
            <a:off x="915872" y="5407342"/>
            <a:ext cx="1850847"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200" b="1" dirty="0">
                <a:solidFill>
                  <a:schemeClr val="bg1"/>
                </a:solidFill>
                <a:latin typeface="Calibri" panose="020F0502020204030204" pitchFamily="34" charset="0"/>
                <a:cs typeface="Calibri" panose="020F0502020204030204" pitchFamily="34" charset="0"/>
              </a:rPr>
              <a:t>Vertical Lens</a:t>
            </a:r>
          </a:p>
        </p:txBody>
      </p:sp>
      <p:grpSp>
        <p:nvGrpSpPr>
          <p:cNvPr id="34" name="Group 33">
            <a:extLst>
              <a:ext uri="{FF2B5EF4-FFF2-40B4-BE49-F238E27FC236}">
                <a16:creationId xmlns:a16="http://schemas.microsoft.com/office/drawing/2014/main" id="{5708DBAC-924A-5664-C11E-34EA253F0AA7}"/>
              </a:ext>
            </a:extLst>
          </p:cNvPr>
          <p:cNvGrpSpPr/>
          <p:nvPr/>
        </p:nvGrpSpPr>
        <p:grpSpPr>
          <a:xfrm>
            <a:off x="3698068" y="3848756"/>
            <a:ext cx="6051792" cy="1724098"/>
            <a:chOff x="2519835" y="2882803"/>
            <a:chExt cx="6051792" cy="1724098"/>
          </a:xfrm>
        </p:grpSpPr>
        <p:cxnSp>
          <p:nvCxnSpPr>
            <p:cNvPr id="35" name="Straight Arrow Connector 34">
              <a:extLst>
                <a:ext uri="{FF2B5EF4-FFF2-40B4-BE49-F238E27FC236}">
                  <a16:creationId xmlns:a16="http://schemas.microsoft.com/office/drawing/2014/main" id="{5A3E21E7-79F0-541B-D03C-143A6D72FFD8}"/>
                </a:ext>
              </a:extLst>
            </p:cNvPr>
            <p:cNvCxnSpPr>
              <a:cxnSpLocks/>
            </p:cNvCxnSpPr>
            <p:nvPr/>
          </p:nvCxnSpPr>
          <p:spPr>
            <a:xfrm flipV="1">
              <a:off x="2936290" y="3394983"/>
              <a:ext cx="0" cy="656134"/>
            </a:xfrm>
            <a:prstGeom prst="straightConnector1">
              <a:avLst/>
            </a:prstGeom>
            <a:noFill/>
            <a:ln w="25400" cap="flat" cmpd="sng" algn="ctr">
              <a:solidFill>
                <a:srgbClr val="FF4818"/>
              </a:solidFill>
              <a:prstDash val="solid"/>
              <a:tailEnd type="triangle"/>
            </a:ln>
            <a:effectLst>
              <a:outerShdw blurRad="40000" dist="20000" dir="5400000" rotWithShape="0">
                <a:srgbClr val="000000">
                  <a:alpha val="38000"/>
                </a:srgbClr>
              </a:outerShdw>
            </a:effectLst>
          </p:spPr>
        </p:cxnSp>
        <p:sp>
          <p:nvSpPr>
            <p:cNvPr id="36" name="TextBox 35">
              <a:extLst>
                <a:ext uri="{FF2B5EF4-FFF2-40B4-BE49-F238E27FC236}">
                  <a16:creationId xmlns:a16="http://schemas.microsoft.com/office/drawing/2014/main" id="{C9B85560-767D-A370-5EAD-13BFE1B0CC11}"/>
                </a:ext>
              </a:extLst>
            </p:cNvPr>
            <p:cNvSpPr txBox="1"/>
            <p:nvPr/>
          </p:nvSpPr>
          <p:spPr>
            <a:xfrm>
              <a:off x="2575233" y="3097642"/>
              <a:ext cx="666273"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04210"/>
                  </a:solidFill>
                  <a:effectLst/>
                  <a:uLnTx/>
                  <a:uFillTx/>
                </a:rPr>
                <a:t>Filter</a:t>
              </a:r>
            </a:p>
          </p:txBody>
        </p:sp>
        <p:cxnSp>
          <p:nvCxnSpPr>
            <p:cNvPr id="37" name="Straight Arrow Connector 36">
              <a:extLst>
                <a:ext uri="{FF2B5EF4-FFF2-40B4-BE49-F238E27FC236}">
                  <a16:creationId xmlns:a16="http://schemas.microsoft.com/office/drawing/2014/main" id="{3059B39F-B1A7-5A4F-3637-EA9160E2FAD3}"/>
                </a:ext>
              </a:extLst>
            </p:cNvPr>
            <p:cNvCxnSpPr>
              <a:cxnSpLocks/>
            </p:cNvCxnSpPr>
            <p:nvPr/>
          </p:nvCxnSpPr>
          <p:spPr>
            <a:xfrm flipV="1">
              <a:off x="3602559" y="3040393"/>
              <a:ext cx="0" cy="328067"/>
            </a:xfrm>
            <a:prstGeom prst="straightConnector1">
              <a:avLst/>
            </a:prstGeom>
            <a:noFill/>
            <a:ln w="25400" cap="flat" cmpd="sng" algn="ctr">
              <a:solidFill>
                <a:srgbClr val="F8C335"/>
              </a:solidFill>
              <a:prstDash val="solid"/>
              <a:tailEnd type="triangle"/>
            </a:ln>
            <a:effectLst>
              <a:outerShdw blurRad="40000" dist="20000" dir="5400000" rotWithShape="0">
                <a:srgbClr val="000000">
                  <a:alpha val="38000"/>
                </a:srgbClr>
              </a:outerShdw>
            </a:effectLst>
          </p:spPr>
        </p:cxnSp>
        <p:cxnSp>
          <p:nvCxnSpPr>
            <p:cNvPr id="38" name="Straight Connector 37">
              <a:extLst>
                <a:ext uri="{FF2B5EF4-FFF2-40B4-BE49-F238E27FC236}">
                  <a16:creationId xmlns:a16="http://schemas.microsoft.com/office/drawing/2014/main" id="{576E3F5E-6A2C-0E3D-7B61-ABDC5B41C056}"/>
                </a:ext>
              </a:extLst>
            </p:cNvPr>
            <p:cNvCxnSpPr>
              <a:cxnSpLocks/>
            </p:cNvCxnSpPr>
            <p:nvPr/>
          </p:nvCxnSpPr>
          <p:spPr>
            <a:xfrm>
              <a:off x="3470649" y="3040393"/>
              <a:ext cx="0" cy="331809"/>
            </a:xfrm>
            <a:prstGeom prst="line">
              <a:avLst/>
            </a:prstGeom>
            <a:noFill/>
            <a:ln w="25400" cap="flat" cmpd="sng" algn="ctr">
              <a:solidFill>
                <a:srgbClr val="F7C145"/>
              </a:solidFill>
              <a:prstDash val="solid"/>
            </a:ln>
            <a:effectLst>
              <a:outerShdw blurRad="40000" dist="20000" dir="5400000" rotWithShape="0">
                <a:srgbClr val="000000">
                  <a:alpha val="38000"/>
                </a:srgbClr>
              </a:outerShdw>
            </a:effectLst>
          </p:spPr>
        </p:cxnSp>
        <p:cxnSp>
          <p:nvCxnSpPr>
            <p:cNvPr id="39" name="Straight Connector 38">
              <a:extLst>
                <a:ext uri="{FF2B5EF4-FFF2-40B4-BE49-F238E27FC236}">
                  <a16:creationId xmlns:a16="http://schemas.microsoft.com/office/drawing/2014/main" id="{D2449D63-ADF7-99BD-1D1C-6FB32FD99092}"/>
                </a:ext>
              </a:extLst>
            </p:cNvPr>
            <p:cNvCxnSpPr/>
            <p:nvPr/>
          </p:nvCxnSpPr>
          <p:spPr>
            <a:xfrm>
              <a:off x="3700994" y="3047373"/>
              <a:ext cx="97722" cy="191702"/>
            </a:xfrm>
            <a:prstGeom prst="line">
              <a:avLst/>
            </a:prstGeom>
            <a:noFill/>
            <a:ln w="25400" cap="flat" cmpd="sng" algn="ctr">
              <a:solidFill>
                <a:srgbClr val="F7C145"/>
              </a:solidFill>
              <a:prstDash val="solid"/>
            </a:ln>
            <a:effectLst>
              <a:outerShdw blurRad="40000" dist="20000" dir="5400000" rotWithShape="0">
                <a:srgbClr val="000000">
                  <a:alpha val="38000"/>
                </a:srgbClr>
              </a:outerShdw>
            </a:effectLst>
          </p:spPr>
        </p:cxnSp>
        <p:cxnSp>
          <p:nvCxnSpPr>
            <p:cNvPr id="40" name="Straight Connector 39">
              <a:extLst>
                <a:ext uri="{FF2B5EF4-FFF2-40B4-BE49-F238E27FC236}">
                  <a16:creationId xmlns:a16="http://schemas.microsoft.com/office/drawing/2014/main" id="{EE954D1F-D038-6CFE-44B8-AAA022CFFBF0}"/>
                </a:ext>
              </a:extLst>
            </p:cNvPr>
            <p:cNvCxnSpPr>
              <a:cxnSpLocks/>
            </p:cNvCxnSpPr>
            <p:nvPr/>
          </p:nvCxnSpPr>
          <p:spPr>
            <a:xfrm flipV="1">
              <a:off x="3694014" y="3232095"/>
              <a:ext cx="97722" cy="152400"/>
            </a:xfrm>
            <a:prstGeom prst="line">
              <a:avLst/>
            </a:prstGeom>
            <a:noFill/>
            <a:ln w="25400" cap="flat" cmpd="sng" algn="ctr">
              <a:solidFill>
                <a:srgbClr val="F7C145"/>
              </a:solidFill>
              <a:prstDash val="solid"/>
            </a:ln>
            <a:effectLst>
              <a:outerShdw blurRad="40000" dist="20000" dir="5400000" rotWithShape="0">
                <a:srgbClr val="000000">
                  <a:alpha val="38000"/>
                </a:srgbClr>
              </a:outerShdw>
            </a:effectLst>
          </p:spPr>
        </p:cxnSp>
        <p:sp>
          <p:nvSpPr>
            <p:cNvPr id="41" name="Rectangle 40">
              <a:extLst>
                <a:ext uri="{FF2B5EF4-FFF2-40B4-BE49-F238E27FC236}">
                  <a16:creationId xmlns:a16="http://schemas.microsoft.com/office/drawing/2014/main" id="{892BB3E7-169F-930D-EA4E-3E1AF91475AE}"/>
                </a:ext>
              </a:extLst>
            </p:cNvPr>
            <p:cNvSpPr/>
            <p:nvPr/>
          </p:nvSpPr>
          <p:spPr>
            <a:xfrm>
              <a:off x="3825924" y="3040393"/>
              <a:ext cx="4606903" cy="369332"/>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104210"/>
                  </a:solidFill>
                  <a:effectLst/>
                  <a:uLnTx/>
                  <a:uFillTx/>
                  <a:latin typeface="Helvetica" pitchFamily="2" charset="0"/>
                </a:rPr>
                <a:t>Will pass through with 100% probability </a:t>
              </a:r>
            </a:p>
          </p:txBody>
        </p:sp>
        <p:cxnSp>
          <p:nvCxnSpPr>
            <p:cNvPr id="42" name="Straight Arrow Connector 41">
              <a:extLst>
                <a:ext uri="{FF2B5EF4-FFF2-40B4-BE49-F238E27FC236}">
                  <a16:creationId xmlns:a16="http://schemas.microsoft.com/office/drawing/2014/main" id="{D8769E0D-0553-E5E0-C52D-E0F0C8240C29}"/>
                </a:ext>
              </a:extLst>
            </p:cNvPr>
            <p:cNvCxnSpPr>
              <a:cxnSpLocks/>
            </p:cNvCxnSpPr>
            <p:nvPr/>
          </p:nvCxnSpPr>
          <p:spPr>
            <a:xfrm>
              <a:off x="3527099" y="3751111"/>
              <a:ext cx="215776" cy="0"/>
            </a:xfrm>
            <a:prstGeom prst="straightConnector1">
              <a:avLst/>
            </a:prstGeom>
            <a:noFill/>
            <a:ln w="25400" cap="flat" cmpd="sng" algn="ctr">
              <a:solidFill>
                <a:srgbClr val="F8C335"/>
              </a:solidFill>
              <a:prstDash val="solid"/>
              <a:tailEnd type="triangle"/>
            </a:ln>
            <a:effectLst>
              <a:outerShdw blurRad="40000" dist="20000" dir="5400000" rotWithShape="0">
                <a:srgbClr val="000000">
                  <a:alpha val="38000"/>
                </a:srgbClr>
              </a:outerShdw>
            </a:effectLst>
          </p:spPr>
        </p:cxnSp>
        <p:cxnSp>
          <p:nvCxnSpPr>
            <p:cNvPr id="43" name="Straight Connector 42">
              <a:extLst>
                <a:ext uri="{FF2B5EF4-FFF2-40B4-BE49-F238E27FC236}">
                  <a16:creationId xmlns:a16="http://schemas.microsoft.com/office/drawing/2014/main" id="{F2A53307-9D12-0E67-E350-FC92C42590A1}"/>
                </a:ext>
              </a:extLst>
            </p:cNvPr>
            <p:cNvCxnSpPr>
              <a:cxnSpLocks/>
            </p:cNvCxnSpPr>
            <p:nvPr/>
          </p:nvCxnSpPr>
          <p:spPr>
            <a:xfrm>
              <a:off x="3482473" y="3566445"/>
              <a:ext cx="0" cy="331809"/>
            </a:xfrm>
            <a:prstGeom prst="line">
              <a:avLst/>
            </a:prstGeom>
            <a:noFill/>
            <a:ln w="25400" cap="flat" cmpd="sng" algn="ctr">
              <a:solidFill>
                <a:srgbClr val="F7C145"/>
              </a:solidFill>
              <a:prstDash val="solid"/>
            </a:ln>
            <a:effectLst>
              <a:outerShdw blurRad="40000" dist="20000" dir="5400000" rotWithShape="0">
                <a:srgbClr val="000000">
                  <a:alpha val="38000"/>
                </a:srgbClr>
              </a:outerShdw>
            </a:effectLst>
          </p:spPr>
        </p:cxnSp>
        <p:cxnSp>
          <p:nvCxnSpPr>
            <p:cNvPr id="44" name="Straight Connector 43">
              <a:extLst>
                <a:ext uri="{FF2B5EF4-FFF2-40B4-BE49-F238E27FC236}">
                  <a16:creationId xmlns:a16="http://schemas.microsoft.com/office/drawing/2014/main" id="{EC704A59-047A-67CB-FE40-91ACAEE80FB5}"/>
                </a:ext>
              </a:extLst>
            </p:cNvPr>
            <p:cNvCxnSpPr/>
            <p:nvPr/>
          </p:nvCxnSpPr>
          <p:spPr>
            <a:xfrm>
              <a:off x="3712818" y="3573425"/>
              <a:ext cx="97722" cy="191702"/>
            </a:xfrm>
            <a:prstGeom prst="line">
              <a:avLst/>
            </a:prstGeom>
            <a:noFill/>
            <a:ln w="25400" cap="flat" cmpd="sng" algn="ctr">
              <a:solidFill>
                <a:srgbClr val="F7C145"/>
              </a:solidFill>
              <a:prstDash val="solid"/>
            </a:ln>
            <a:effectLst>
              <a:outerShdw blurRad="40000" dist="20000" dir="5400000" rotWithShape="0">
                <a:srgbClr val="000000">
                  <a:alpha val="38000"/>
                </a:srgbClr>
              </a:outerShdw>
            </a:effectLst>
          </p:spPr>
        </p:cxnSp>
        <p:cxnSp>
          <p:nvCxnSpPr>
            <p:cNvPr id="45" name="Straight Connector 44">
              <a:extLst>
                <a:ext uri="{FF2B5EF4-FFF2-40B4-BE49-F238E27FC236}">
                  <a16:creationId xmlns:a16="http://schemas.microsoft.com/office/drawing/2014/main" id="{351C3EA8-8AA2-5E03-B8B9-475D799A849D}"/>
                </a:ext>
              </a:extLst>
            </p:cNvPr>
            <p:cNvCxnSpPr>
              <a:cxnSpLocks/>
            </p:cNvCxnSpPr>
            <p:nvPr/>
          </p:nvCxnSpPr>
          <p:spPr>
            <a:xfrm flipV="1">
              <a:off x="3705838" y="3758147"/>
              <a:ext cx="97722" cy="152400"/>
            </a:xfrm>
            <a:prstGeom prst="line">
              <a:avLst/>
            </a:prstGeom>
            <a:noFill/>
            <a:ln w="25400" cap="flat" cmpd="sng" algn="ctr">
              <a:solidFill>
                <a:srgbClr val="F7C145"/>
              </a:solidFill>
              <a:prstDash val="solid"/>
            </a:ln>
            <a:effectLst>
              <a:outerShdw blurRad="40000" dist="20000" dir="5400000" rotWithShape="0">
                <a:srgbClr val="000000">
                  <a:alpha val="38000"/>
                </a:srgbClr>
              </a:outerShdw>
            </a:effectLst>
          </p:spPr>
        </p:cxnSp>
        <p:sp>
          <p:nvSpPr>
            <p:cNvPr id="46" name="Rectangle 45">
              <a:extLst>
                <a:ext uri="{FF2B5EF4-FFF2-40B4-BE49-F238E27FC236}">
                  <a16:creationId xmlns:a16="http://schemas.microsoft.com/office/drawing/2014/main" id="{9E3BEDD0-B8BF-78AA-9072-B6C4DDE3338B}"/>
                </a:ext>
              </a:extLst>
            </p:cNvPr>
            <p:cNvSpPr/>
            <p:nvPr/>
          </p:nvSpPr>
          <p:spPr>
            <a:xfrm>
              <a:off x="3856986" y="3566445"/>
              <a:ext cx="4568430" cy="369332"/>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104210"/>
                  </a:solidFill>
                  <a:effectLst/>
                  <a:uLnTx/>
                  <a:uFillTx/>
                  <a:latin typeface="Helvetica" pitchFamily="2" charset="0"/>
                </a:rPr>
                <a:t>Will get blocked with 100% probability </a:t>
              </a:r>
            </a:p>
          </p:txBody>
        </p:sp>
        <p:cxnSp>
          <p:nvCxnSpPr>
            <p:cNvPr id="47" name="Straight Arrow Connector 46">
              <a:extLst>
                <a:ext uri="{FF2B5EF4-FFF2-40B4-BE49-F238E27FC236}">
                  <a16:creationId xmlns:a16="http://schemas.microsoft.com/office/drawing/2014/main" id="{C1722AE2-FC6E-2E5B-3D43-E94EDE22235F}"/>
                </a:ext>
              </a:extLst>
            </p:cNvPr>
            <p:cNvCxnSpPr>
              <a:cxnSpLocks/>
            </p:cNvCxnSpPr>
            <p:nvPr/>
          </p:nvCxnSpPr>
          <p:spPr>
            <a:xfrm flipV="1">
              <a:off x="3581715" y="4133763"/>
              <a:ext cx="150868" cy="179277"/>
            </a:xfrm>
            <a:prstGeom prst="straightConnector1">
              <a:avLst/>
            </a:prstGeom>
            <a:noFill/>
            <a:ln w="25400" cap="flat" cmpd="sng" algn="ctr">
              <a:solidFill>
                <a:srgbClr val="F8C335"/>
              </a:solidFill>
              <a:prstDash val="solid"/>
              <a:tailEnd type="triangle"/>
            </a:ln>
            <a:effectLst>
              <a:outerShdw blurRad="40000" dist="20000" dir="5400000" rotWithShape="0">
                <a:srgbClr val="000000">
                  <a:alpha val="38000"/>
                </a:srgbClr>
              </a:outerShdw>
            </a:effectLst>
          </p:spPr>
        </p:cxnSp>
        <p:cxnSp>
          <p:nvCxnSpPr>
            <p:cNvPr id="48" name="Straight Connector 47">
              <a:extLst>
                <a:ext uri="{FF2B5EF4-FFF2-40B4-BE49-F238E27FC236}">
                  <a16:creationId xmlns:a16="http://schemas.microsoft.com/office/drawing/2014/main" id="{1F24854F-367B-8276-0EEB-593959F0CB84}"/>
                </a:ext>
              </a:extLst>
            </p:cNvPr>
            <p:cNvCxnSpPr>
              <a:cxnSpLocks/>
            </p:cNvCxnSpPr>
            <p:nvPr/>
          </p:nvCxnSpPr>
          <p:spPr>
            <a:xfrm>
              <a:off x="3515543" y="4051117"/>
              <a:ext cx="0" cy="331809"/>
            </a:xfrm>
            <a:prstGeom prst="line">
              <a:avLst/>
            </a:prstGeom>
            <a:noFill/>
            <a:ln w="25400" cap="flat" cmpd="sng" algn="ctr">
              <a:solidFill>
                <a:srgbClr val="F7C145"/>
              </a:solidFill>
              <a:prstDash val="solid"/>
            </a:ln>
            <a:effectLst>
              <a:outerShdw blurRad="40000" dist="20000" dir="5400000" rotWithShape="0">
                <a:srgbClr val="000000">
                  <a:alpha val="38000"/>
                </a:srgbClr>
              </a:outerShdw>
            </a:effectLst>
          </p:spPr>
        </p:cxnSp>
        <p:cxnSp>
          <p:nvCxnSpPr>
            <p:cNvPr id="49" name="Straight Connector 48">
              <a:extLst>
                <a:ext uri="{FF2B5EF4-FFF2-40B4-BE49-F238E27FC236}">
                  <a16:creationId xmlns:a16="http://schemas.microsoft.com/office/drawing/2014/main" id="{E4A9C215-22B8-9E55-4766-46BE358F212C}"/>
                </a:ext>
              </a:extLst>
            </p:cNvPr>
            <p:cNvCxnSpPr/>
            <p:nvPr/>
          </p:nvCxnSpPr>
          <p:spPr>
            <a:xfrm>
              <a:off x="3745888" y="4058097"/>
              <a:ext cx="97722" cy="191702"/>
            </a:xfrm>
            <a:prstGeom prst="line">
              <a:avLst/>
            </a:prstGeom>
            <a:noFill/>
            <a:ln w="25400" cap="flat" cmpd="sng" algn="ctr">
              <a:solidFill>
                <a:srgbClr val="F7C145"/>
              </a:solidFill>
              <a:prstDash val="solid"/>
            </a:ln>
            <a:effectLst>
              <a:outerShdw blurRad="40000" dist="20000" dir="5400000" rotWithShape="0">
                <a:srgbClr val="000000">
                  <a:alpha val="38000"/>
                </a:srgbClr>
              </a:outerShdw>
            </a:effectLst>
          </p:spPr>
        </p:cxnSp>
        <p:cxnSp>
          <p:nvCxnSpPr>
            <p:cNvPr id="50" name="Straight Connector 49">
              <a:extLst>
                <a:ext uri="{FF2B5EF4-FFF2-40B4-BE49-F238E27FC236}">
                  <a16:creationId xmlns:a16="http://schemas.microsoft.com/office/drawing/2014/main" id="{A2B46952-B852-3777-CC40-CC9B127C7624}"/>
                </a:ext>
              </a:extLst>
            </p:cNvPr>
            <p:cNvCxnSpPr>
              <a:cxnSpLocks/>
            </p:cNvCxnSpPr>
            <p:nvPr/>
          </p:nvCxnSpPr>
          <p:spPr>
            <a:xfrm flipV="1">
              <a:off x="3738908" y="4235839"/>
              <a:ext cx="97722" cy="152400"/>
            </a:xfrm>
            <a:prstGeom prst="line">
              <a:avLst/>
            </a:prstGeom>
            <a:noFill/>
            <a:ln w="25400" cap="flat" cmpd="sng" algn="ctr">
              <a:solidFill>
                <a:srgbClr val="F7C145"/>
              </a:solidFill>
              <a:prstDash val="solid"/>
            </a:ln>
            <a:effectLst>
              <a:outerShdw blurRad="40000" dist="20000" dir="5400000" rotWithShape="0">
                <a:srgbClr val="000000">
                  <a:alpha val="38000"/>
                </a:srgbClr>
              </a:outerShdw>
            </a:effectLst>
          </p:spPr>
        </p:cxnSp>
        <p:sp>
          <p:nvSpPr>
            <p:cNvPr id="51" name="Rectangle 50">
              <a:extLst>
                <a:ext uri="{FF2B5EF4-FFF2-40B4-BE49-F238E27FC236}">
                  <a16:creationId xmlns:a16="http://schemas.microsoft.com/office/drawing/2014/main" id="{93FB0777-366C-96F2-98DF-E990CF86E3FD}"/>
                </a:ext>
              </a:extLst>
            </p:cNvPr>
            <p:cNvSpPr/>
            <p:nvPr/>
          </p:nvSpPr>
          <p:spPr>
            <a:xfrm>
              <a:off x="3934942" y="4051117"/>
              <a:ext cx="4478662" cy="369332"/>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104210"/>
                  </a:solidFill>
                  <a:effectLst/>
                  <a:uLnTx/>
                  <a:uFillTx/>
                  <a:latin typeface="Helvetica" pitchFamily="2" charset="0"/>
                </a:rPr>
                <a:t>Will pass through with 50% probability </a:t>
              </a:r>
            </a:p>
          </p:txBody>
        </p:sp>
        <p:sp>
          <p:nvSpPr>
            <p:cNvPr id="52" name="Rectangle 51">
              <a:extLst>
                <a:ext uri="{FF2B5EF4-FFF2-40B4-BE49-F238E27FC236}">
                  <a16:creationId xmlns:a16="http://schemas.microsoft.com/office/drawing/2014/main" id="{71BE584B-CB62-DF76-3A1E-86DAE33515AD}"/>
                </a:ext>
              </a:extLst>
            </p:cNvPr>
            <p:cNvSpPr/>
            <p:nvPr/>
          </p:nvSpPr>
          <p:spPr>
            <a:xfrm>
              <a:off x="2519835" y="2882803"/>
              <a:ext cx="6051792" cy="1724098"/>
            </a:xfrm>
            <a:prstGeom prst="rect">
              <a:avLst/>
            </a:prstGeom>
            <a:noFill/>
            <a:ln w="19050" cap="flat" cmpd="sng" algn="ctr">
              <a:solidFill>
                <a:srgbClr val="FFFFFF"/>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4210"/>
                </a:solidFill>
                <a:effectLst/>
                <a:uLnTx/>
                <a:uFillTx/>
                <a:latin typeface="Calibri"/>
                <a:ea typeface="+mn-ea"/>
                <a:cs typeface="+mn-cs"/>
              </a:endParaRPr>
            </a:p>
          </p:txBody>
        </p:sp>
      </p:grpSp>
    </p:spTree>
    <p:extLst>
      <p:ext uri="{BB962C8B-B14F-4D97-AF65-F5344CB8AC3E}">
        <p14:creationId xmlns:p14="http://schemas.microsoft.com/office/powerpoint/2010/main" val="185493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Fun With Polarization</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02"/>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Try out some of</a:t>
            </a:r>
            <a:r>
              <a:rPr kumimoji="0" lang="en-US" sz="2400" b="0" i="0" u="none" strike="noStrike" kern="0" cap="none" spc="0" normalizeH="0" noProof="0" dirty="0">
                <a:ln>
                  <a:noFill/>
                </a:ln>
                <a:solidFill>
                  <a:prstClr val="white"/>
                </a:solidFill>
                <a:effectLst/>
                <a:uLnTx/>
                <a:uFillTx/>
                <a:latin typeface="Calibri"/>
                <a:ea typeface="+mn-ea"/>
                <a:cs typeface="+mn-cs"/>
              </a:rPr>
              <a:t> these experiments for fun </a:t>
            </a:r>
            <a:r>
              <a:rPr kumimoji="0" lang="en-US" sz="2400" b="0" i="0" u="none" strike="noStrike" kern="0" cap="none" spc="0" normalizeH="0" noProof="0" dirty="0">
                <a:ln>
                  <a:noFill/>
                </a:ln>
                <a:solidFill>
                  <a:prstClr val="white"/>
                </a:solidFill>
                <a:effectLst/>
                <a:uLnTx/>
                <a:uFillTx/>
                <a:latin typeface="Calibri"/>
                <a:ea typeface="+mn-ea"/>
                <a:cs typeface="+mn-cs"/>
                <a:sym typeface="Wingdings" pitchFamily="2" charset="2"/>
              </a:rPr>
              <a:t></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Rounded Rectangle 3">
            <a:extLst>
              <a:ext uri="{FF2B5EF4-FFF2-40B4-BE49-F238E27FC236}">
                <a16:creationId xmlns:a16="http://schemas.microsoft.com/office/drawing/2014/main" id="{30666BF8-B403-E069-E276-9DF9ED6183CA}"/>
              </a:ext>
            </a:extLst>
          </p:cNvPr>
          <p:cNvSpPr/>
          <p:nvPr/>
        </p:nvSpPr>
        <p:spPr>
          <a:xfrm>
            <a:off x="4998946" y="1600985"/>
            <a:ext cx="1850847"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Vertical Lens</a:t>
            </a:r>
          </a:p>
        </p:txBody>
      </p:sp>
      <p:cxnSp>
        <p:nvCxnSpPr>
          <p:cNvPr id="5" name="Straight Arrow Connector 4">
            <a:extLst>
              <a:ext uri="{FF2B5EF4-FFF2-40B4-BE49-F238E27FC236}">
                <a16:creationId xmlns:a16="http://schemas.microsoft.com/office/drawing/2014/main" id="{A680855D-79CA-BA3C-E977-F1D33DC17E5C}"/>
              </a:ext>
            </a:extLst>
          </p:cNvPr>
          <p:cNvCxnSpPr>
            <a:cxnSpLocks/>
          </p:cNvCxnSpPr>
          <p:nvPr/>
        </p:nvCxnSpPr>
        <p:spPr>
          <a:xfrm>
            <a:off x="4584645" y="2898975"/>
            <a:ext cx="215776" cy="0"/>
          </a:xfrm>
          <a:prstGeom prst="straightConnector1">
            <a:avLst/>
          </a:prstGeom>
          <a:ln>
            <a:solidFill>
              <a:srgbClr val="F8C335"/>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99953007-6A87-B16A-62BB-385C2B4C095C}"/>
              </a:ext>
            </a:extLst>
          </p:cNvPr>
          <p:cNvCxnSpPr>
            <a:cxnSpLocks/>
          </p:cNvCxnSpPr>
          <p:nvPr/>
        </p:nvCxnSpPr>
        <p:spPr>
          <a:xfrm>
            <a:off x="4540019" y="2714309"/>
            <a:ext cx="0" cy="331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141565F-64C2-4E98-2764-EB4EFDC3002A}"/>
              </a:ext>
            </a:extLst>
          </p:cNvPr>
          <p:cNvCxnSpPr/>
          <p:nvPr/>
        </p:nvCxnSpPr>
        <p:spPr>
          <a:xfrm>
            <a:off x="4770364" y="2721289"/>
            <a:ext cx="97722" cy="191702"/>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AE4F61D-4582-FB92-3428-187729F8A018}"/>
              </a:ext>
            </a:extLst>
          </p:cNvPr>
          <p:cNvCxnSpPr>
            <a:cxnSpLocks/>
          </p:cNvCxnSpPr>
          <p:nvPr/>
        </p:nvCxnSpPr>
        <p:spPr>
          <a:xfrm flipV="1">
            <a:off x="4763384" y="2906011"/>
            <a:ext cx="97722" cy="1524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53F8EADF-C42D-C4FB-61E9-581229F05BFB}"/>
              </a:ext>
            </a:extLst>
          </p:cNvPr>
          <p:cNvSpPr/>
          <p:nvPr/>
        </p:nvSpPr>
        <p:spPr>
          <a:xfrm>
            <a:off x="2412722" y="1581773"/>
            <a:ext cx="1946661"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Horizontal Lens</a:t>
            </a:r>
          </a:p>
        </p:txBody>
      </p:sp>
      <p:sp>
        <p:nvSpPr>
          <p:cNvPr id="13" name="TextBox 12">
            <a:extLst>
              <a:ext uri="{FF2B5EF4-FFF2-40B4-BE49-F238E27FC236}">
                <a16:creationId xmlns:a16="http://schemas.microsoft.com/office/drawing/2014/main" id="{4DDDBC58-C8EC-BBA8-23F5-17C6AC9159A7}"/>
              </a:ext>
            </a:extLst>
          </p:cNvPr>
          <p:cNvSpPr txBox="1"/>
          <p:nvPr/>
        </p:nvSpPr>
        <p:spPr>
          <a:xfrm>
            <a:off x="1533735" y="2465753"/>
            <a:ext cx="805349" cy="830997"/>
          </a:xfrm>
          <a:prstGeom prst="rect">
            <a:avLst/>
          </a:prstGeom>
          <a:noFill/>
        </p:spPr>
        <p:txBody>
          <a:bodyPr wrap="none" rtlCol="0">
            <a:spAutoFit/>
          </a:bodyPr>
          <a:lstStyle/>
          <a:p>
            <a:r>
              <a:rPr lang="en-US" sz="2400" b="1" dirty="0">
                <a:solidFill>
                  <a:srgbClr val="104210"/>
                </a:solidFill>
              </a:rPr>
              <a:t>Any </a:t>
            </a:r>
          </a:p>
          <a:p>
            <a:r>
              <a:rPr lang="en-US" sz="2400" b="1" dirty="0">
                <a:solidFill>
                  <a:srgbClr val="104210"/>
                </a:solidFill>
              </a:rPr>
              <a:t>Light</a:t>
            </a:r>
          </a:p>
        </p:txBody>
      </p:sp>
      <p:cxnSp>
        <p:nvCxnSpPr>
          <p:cNvPr id="14" name="Straight Arrow Connector 13">
            <a:extLst>
              <a:ext uri="{FF2B5EF4-FFF2-40B4-BE49-F238E27FC236}">
                <a16:creationId xmlns:a16="http://schemas.microsoft.com/office/drawing/2014/main" id="{D46EE607-5BC1-FA2C-D673-19D010108221}"/>
              </a:ext>
            </a:extLst>
          </p:cNvPr>
          <p:cNvCxnSpPr>
            <a:cxnSpLocks/>
          </p:cNvCxnSpPr>
          <p:nvPr/>
        </p:nvCxnSpPr>
        <p:spPr>
          <a:xfrm flipV="1">
            <a:off x="2383709" y="2714309"/>
            <a:ext cx="307081" cy="198683"/>
          </a:xfrm>
          <a:prstGeom prst="straightConnector1">
            <a:avLst/>
          </a:prstGeom>
          <a:ln>
            <a:solidFill>
              <a:srgbClr val="F8C335"/>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48A7C1D-9B2F-AF04-0CA0-4840ED01E1F1}"/>
              </a:ext>
            </a:extLst>
          </p:cNvPr>
          <p:cNvCxnSpPr>
            <a:cxnSpLocks/>
          </p:cNvCxnSpPr>
          <p:nvPr/>
        </p:nvCxnSpPr>
        <p:spPr>
          <a:xfrm flipV="1">
            <a:off x="2386446" y="2896613"/>
            <a:ext cx="291707" cy="22208"/>
          </a:xfrm>
          <a:prstGeom prst="straightConnector1">
            <a:avLst/>
          </a:prstGeom>
          <a:ln>
            <a:solidFill>
              <a:srgbClr val="F8C335"/>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890AA72-D1A3-DB37-1748-9CA643580058}"/>
              </a:ext>
            </a:extLst>
          </p:cNvPr>
          <p:cNvCxnSpPr>
            <a:cxnSpLocks/>
          </p:cNvCxnSpPr>
          <p:nvPr/>
        </p:nvCxnSpPr>
        <p:spPr>
          <a:xfrm>
            <a:off x="2386158" y="2912935"/>
            <a:ext cx="271055" cy="196321"/>
          </a:xfrm>
          <a:prstGeom prst="straightConnector1">
            <a:avLst/>
          </a:prstGeom>
          <a:ln>
            <a:solidFill>
              <a:srgbClr val="F8C335"/>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D5842CE-FB84-F77E-813A-F0B28B8979AE}"/>
              </a:ext>
            </a:extLst>
          </p:cNvPr>
          <p:cNvSpPr txBox="1"/>
          <p:nvPr/>
        </p:nvSpPr>
        <p:spPr>
          <a:xfrm>
            <a:off x="4450312" y="3091474"/>
            <a:ext cx="611065" cy="461665"/>
          </a:xfrm>
          <a:prstGeom prst="rect">
            <a:avLst/>
          </a:prstGeom>
          <a:noFill/>
        </p:spPr>
        <p:txBody>
          <a:bodyPr wrap="none" rtlCol="0">
            <a:spAutoFit/>
          </a:bodyPr>
          <a:lstStyle/>
          <a:p>
            <a:r>
              <a:rPr lang="en-US" sz="2400" b="1" dirty="0">
                <a:solidFill>
                  <a:srgbClr val="104210"/>
                </a:solidFill>
              </a:rPr>
              <a:t>HP</a:t>
            </a:r>
            <a:r>
              <a:rPr lang="en-US" sz="2400" dirty="0">
                <a:solidFill>
                  <a:srgbClr val="104210"/>
                </a:solidFill>
              </a:rPr>
              <a:t> </a:t>
            </a:r>
          </a:p>
        </p:txBody>
      </p:sp>
      <p:sp>
        <p:nvSpPr>
          <p:cNvPr id="18" name="TextBox 17">
            <a:extLst>
              <a:ext uri="{FF2B5EF4-FFF2-40B4-BE49-F238E27FC236}">
                <a16:creationId xmlns:a16="http://schemas.microsoft.com/office/drawing/2014/main" id="{83390352-96CF-CCB0-5DF5-9126F99E566B}"/>
              </a:ext>
            </a:extLst>
          </p:cNvPr>
          <p:cNvSpPr txBox="1"/>
          <p:nvPr/>
        </p:nvSpPr>
        <p:spPr>
          <a:xfrm>
            <a:off x="7768489" y="2007344"/>
            <a:ext cx="1048685" cy="461665"/>
          </a:xfrm>
          <a:prstGeom prst="rect">
            <a:avLst/>
          </a:prstGeom>
          <a:noFill/>
        </p:spPr>
        <p:txBody>
          <a:bodyPr wrap="none" rtlCol="0">
            <a:spAutoFit/>
          </a:bodyPr>
          <a:lstStyle/>
          <a:p>
            <a:pPr algn="ctr"/>
            <a:r>
              <a:rPr lang="en-US" sz="2400" b="1" dirty="0">
                <a:solidFill>
                  <a:srgbClr val="104210"/>
                </a:solidFill>
              </a:rPr>
              <a:t>(Dark) </a:t>
            </a:r>
          </a:p>
        </p:txBody>
      </p:sp>
      <p:cxnSp>
        <p:nvCxnSpPr>
          <p:cNvPr id="19" name="Straight Connector 18">
            <a:extLst>
              <a:ext uri="{FF2B5EF4-FFF2-40B4-BE49-F238E27FC236}">
                <a16:creationId xmlns:a16="http://schemas.microsoft.com/office/drawing/2014/main" id="{CA3D8E82-ED1B-96B5-7D99-8FFC56B7BE0F}"/>
              </a:ext>
            </a:extLst>
          </p:cNvPr>
          <p:cNvCxnSpPr/>
          <p:nvPr/>
        </p:nvCxnSpPr>
        <p:spPr>
          <a:xfrm flipV="1">
            <a:off x="1919897" y="3622156"/>
            <a:ext cx="7754950" cy="26168"/>
          </a:xfrm>
          <a:prstGeom prst="line">
            <a:avLst/>
          </a:prstGeom>
          <a:ln>
            <a:solidFill>
              <a:srgbClr val="104210"/>
            </a:solidFill>
            <a:prstDash val="dash"/>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F7C0540D-CD4D-BB55-D3AD-F3246FB19C24}"/>
              </a:ext>
            </a:extLst>
          </p:cNvPr>
          <p:cNvGrpSpPr/>
          <p:nvPr/>
        </p:nvGrpSpPr>
        <p:grpSpPr>
          <a:xfrm>
            <a:off x="1525430" y="4609406"/>
            <a:ext cx="1152723" cy="830997"/>
            <a:chOff x="212806" y="3906819"/>
            <a:chExt cx="1152723" cy="830997"/>
          </a:xfrm>
        </p:grpSpPr>
        <p:sp>
          <p:nvSpPr>
            <p:cNvPr id="21" name="TextBox 20">
              <a:extLst>
                <a:ext uri="{FF2B5EF4-FFF2-40B4-BE49-F238E27FC236}">
                  <a16:creationId xmlns:a16="http://schemas.microsoft.com/office/drawing/2014/main" id="{1B7BE32D-CA37-84C4-9DF9-1B9DFBD1D5E1}"/>
                </a:ext>
              </a:extLst>
            </p:cNvPr>
            <p:cNvSpPr txBox="1"/>
            <p:nvPr/>
          </p:nvSpPr>
          <p:spPr>
            <a:xfrm>
              <a:off x="212806" y="3906819"/>
              <a:ext cx="805349" cy="830997"/>
            </a:xfrm>
            <a:prstGeom prst="rect">
              <a:avLst/>
            </a:prstGeom>
            <a:noFill/>
          </p:spPr>
          <p:txBody>
            <a:bodyPr wrap="none" rtlCol="0">
              <a:spAutoFit/>
            </a:bodyPr>
            <a:lstStyle/>
            <a:p>
              <a:r>
                <a:rPr lang="en-US" sz="2400" b="1" dirty="0">
                  <a:solidFill>
                    <a:srgbClr val="104210"/>
                  </a:solidFill>
                </a:rPr>
                <a:t>Any </a:t>
              </a:r>
            </a:p>
            <a:p>
              <a:r>
                <a:rPr lang="en-US" sz="2400" b="1" dirty="0">
                  <a:solidFill>
                    <a:srgbClr val="104210"/>
                  </a:solidFill>
                </a:rPr>
                <a:t>Light</a:t>
              </a:r>
            </a:p>
          </p:txBody>
        </p:sp>
        <p:cxnSp>
          <p:nvCxnSpPr>
            <p:cNvPr id="22" name="Straight Arrow Connector 21">
              <a:extLst>
                <a:ext uri="{FF2B5EF4-FFF2-40B4-BE49-F238E27FC236}">
                  <a16:creationId xmlns:a16="http://schemas.microsoft.com/office/drawing/2014/main" id="{4464C9D3-A5B5-D63B-39EE-D02ED68C359F}"/>
                </a:ext>
              </a:extLst>
            </p:cNvPr>
            <p:cNvCxnSpPr>
              <a:cxnSpLocks/>
            </p:cNvCxnSpPr>
            <p:nvPr/>
          </p:nvCxnSpPr>
          <p:spPr>
            <a:xfrm flipV="1">
              <a:off x="1058448" y="4123636"/>
              <a:ext cx="307081" cy="198683"/>
            </a:xfrm>
            <a:prstGeom prst="straightConnector1">
              <a:avLst/>
            </a:prstGeom>
            <a:ln>
              <a:solidFill>
                <a:srgbClr val="F8C335"/>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14937A2-7978-E7F5-BCEC-189001574864}"/>
                </a:ext>
              </a:extLst>
            </p:cNvPr>
            <p:cNvCxnSpPr>
              <a:cxnSpLocks/>
            </p:cNvCxnSpPr>
            <p:nvPr/>
          </p:nvCxnSpPr>
          <p:spPr>
            <a:xfrm flipV="1">
              <a:off x="1061185" y="4305940"/>
              <a:ext cx="291707" cy="22208"/>
            </a:xfrm>
            <a:prstGeom prst="straightConnector1">
              <a:avLst/>
            </a:prstGeom>
            <a:ln>
              <a:solidFill>
                <a:srgbClr val="F8C335"/>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62104B3-35CA-FEC0-C3F4-2B035AC5E108}"/>
                </a:ext>
              </a:extLst>
            </p:cNvPr>
            <p:cNvCxnSpPr>
              <a:cxnSpLocks/>
            </p:cNvCxnSpPr>
            <p:nvPr/>
          </p:nvCxnSpPr>
          <p:spPr>
            <a:xfrm>
              <a:off x="1067877" y="4329242"/>
              <a:ext cx="271055" cy="196321"/>
            </a:xfrm>
            <a:prstGeom prst="straightConnector1">
              <a:avLst/>
            </a:prstGeom>
            <a:ln>
              <a:solidFill>
                <a:srgbClr val="F8C335"/>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046E2222-39AB-571D-85BB-8290A67EE355}"/>
              </a:ext>
            </a:extLst>
          </p:cNvPr>
          <p:cNvGrpSpPr/>
          <p:nvPr/>
        </p:nvGrpSpPr>
        <p:grpSpPr>
          <a:xfrm>
            <a:off x="4415472" y="4826223"/>
            <a:ext cx="611065" cy="840472"/>
            <a:chOff x="3102848" y="4123636"/>
            <a:chExt cx="611065" cy="840472"/>
          </a:xfrm>
        </p:grpSpPr>
        <p:cxnSp>
          <p:nvCxnSpPr>
            <p:cNvPr id="26" name="Straight Arrow Connector 25">
              <a:extLst>
                <a:ext uri="{FF2B5EF4-FFF2-40B4-BE49-F238E27FC236}">
                  <a16:creationId xmlns:a16="http://schemas.microsoft.com/office/drawing/2014/main" id="{8307BCA0-7A37-D49C-8CFD-863531818760}"/>
                </a:ext>
              </a:extLst>
            </p:cNvPr>
            <p:cNvCxnSpPr>
              <a:cxnSpLocks/>
            </p:cNvCxnSpPr>
            <p:nvPr/>
          </p:nvCxnSpPr>
          <p:spPr>
            <a:xfrm>
              <a:off x="3259384" y="4308302"/>
              <a:ext cx="215776" cy="0"/>
            </a:xfrm>
            <a:prstGeom prst="straightConnector1">
              <a:avLst/>
            </a:prstGeom>
            <a:ln>
              <a:solidFill>
                <a:srgbClr val="F8C335"/>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8722B482-5915-7D7F-1D95-6BB76302B8AD}"/>
                </a:ext>
              </a:extLst>
            </p:cNvPr>
            <p:cNvCxnSpPr>
              <a:cxnSpLocks/>
            </p:cNvCxnSpPr>
            <p:nvPr/>
          </p:nvCxnSpPr>
          <p:spPr>
            <a:xfrm>
              <a:off x="3214758" y="4123636"/>
              <a:ext cx="0" cy="331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B0F118B-CBFA-57FB-A729-2A15D7D57E4D}"/>
                </a:ext>
              </a:extLst>
            </p:cNvPr>
            <p:cNvCxnSpPr/>
            <p:nvPr/>
          </p:nvCxnSpPr>
          <p:spPr>
            <a:xfrm>
              <a:off x="3445103" y="4130616"/>
              <a:ext cx="97722" cy="1917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65B631F-9322-6031-E6DE-C51C720FBA14}"/>
                </a:ext>
              </a:extLst>
            </p:cNvPr>
            <p:cNvCxnSpPr>
              <a:cxnSpLocks/>
            </p:cNvCxnSpPr>
            <p:nvPr/>
          </p:nvCxnSpPr>
          <p:spPr>
            <a:xfrm flipV="1">
              <a:off x="3438123" y="4315338"/>
              <a:ext cx="97722" cy="152400"/>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574E9364-C70A-0B6C-8FB7-43390D7D7805}"/>
                </a:ext>
              </a:extLst>
            </p:cNvPr>
            <p:cNvSpPr txBox="1"/>
            <p:nvPr/>
          </p:nvSpPr>
          <p:spPr>
            <a:xfrm>
              <a:off x="3102848" y="4502443"/>
              <a:ext cx="611065" cy="461665"/>
            </a:xfrm>
            <a:prstGeom prst="rect">
              <a:avLst/>
            </a:prstGeom>
            <a:noFill/>
          </p:spPr>
          <p:txBody>
            <a:bodyPr wrap="none" rtlCol="0">
              <a:spAutoFit/>
            </a:bodyPr>
            <a:lstStyle/>
            <a:p>
              <a:r>
                <a:rPr lang="en-US" sz="2400" b="1" dirty="0">
                  <a:solidFill>
                    <a:srgbClr val="104210"/>
                  </a:solidFill>
                </a:rPr>
                <a:t>HP</a:t>
              </a:r>
              <a:r>
                <a:rPr lang="en-US" sz="2400" dirty="0">
                  <a:solidFill>
                    <a:srgbClr val="104210"/>
                  </a:solidFill>
                </a:rPr>
                <a:t> </a:t>
              </a:r>
            </a:p>
          </p:txBody>
        </p:sp>
      </p:grpSp>
      <p:sp>
        <p:nvSpPr>
          <p:cNvPr id="31" name="TextBox 30">
            <a:extLst>
              <a:ext uri="{FF2B5EF4-FFF2-40B4-BE49-F238E27FC236}">
                <a16:creationId xmlns:a16="http://schemas.microsoft.com/office/drawing/2014/main" id="{5E2D8F27-7BEB-FCE0-49BF-161C5E493602}"/>
              </a:ext>
            </a:extLst>
          </p:cNvPr>
          <p:cNvSpPr txBox="1"/>
          <p:nvPr/>
        </p:nvSpPr>
        <p:spPr>
          <a:xfrm>
            <a:off x="8964338" y="4602398"/>
            <a:ext cx="1248547" cy="646331"/>
          </a:xfrm>
          <a:prstGeom prst="rect">
            <a:avLst/>
          </a:prstGeom>
          <a:noFill/>
        </p:spPr>
        <p:txBody>
          <a:bodyPr wrap="none" rtlCol="0">
            <a:spAutoFit/>
          </a:bodyPr>
          <a:lstStyle/>
          <a:p>
            <a:pPr algn="ctr"/>
            <a:r>
              <a:rPr lang="en-US" b="1" dirty="0">
                <a:solidFill>
                  <a:schemeClr val="bg1"/>
                </a:solidFill>
              </a:rPr>
              <a:t>Partial </a:t>
            </a:r>
          </a:p>
          <a:p>
            <a:pPr algn="ctr"/>
            <a:r>
              <a:rPr lang="en-US" b="1" dirty="0">
                <a:solidFill>
                  <a:schemeClr val="bg1"/>
                </a:solidFill>
              </a:rPr>
              <a:t>Light (25%)</a:t>
            </a:r>
          </a:p>
        </p:txBody>
      </p:sp>
      <p:sp>
        <p:nvSpPr>
          <p:cNvPr id="34" name="Rounded Rectangle 33">
            <a:extLst>
              <a:ext uri="{FF2B5EF4-FFF2-40B4-BE49-F238E27FC236}">
                <a16:creationId xmlns:a16="http://schemas.microsoft.com/office/drawing/2014/main" id="{8AFCC1D5-ED90-DAB6-03C4-EB4C794EDAA4}"/>
              </a:ext>
            </a:extLst>
          </p:cNvPr>
          <p:cNvSpPr/>
          <p:nvPr/>
        </p:nvSpPr>
        <p:spPr>
          <a:xfrm>
            <a:off x="4959200" y="3735479"/>
            <a:ext cx="1850847"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Diagonal Lens</a:t>
            </a:r>
          </a:p>
        </p:txBody>
      </p:sp>
      <p:sp>
        <p:nvSpPr>
          <p:cNvPr id="36" name="Rounded Rectangle 35">
            <a:extLst>
              <a:ext uri="{FF2B5EF4-FFF2-40B4-BE49-F238E27FC236}">
                <a16:creationId xmlns:a16="http://schemas.microsoft.com/office/drawing/2014/main" id="{2B767EC9-375F-7B09-6721-D85A151AAD7E}"/>
              </a:ext>
            </a:extLst>
          </p:cNvPr>
          <p:cNvSpPr/>
          <p:nvPr/>
        </p:nvSpPr>
        <p:spPr>
          <a:xfrm>
            <a:off x="2438400" y="3732018"/>
            <a:ext cx="1946661"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Horizontal Lens</a:t>
            </a:r>
          </a:p>
        </p:txBody>
      </p:sp>
      <p:sp>
        <p:nvSpPr>
          <p:cNvPr id="37" name="Rounded Rectangle 36">
            <a:extLst>
              <a:ext uri="{FF2B5EF4-FFF2-40B4-BE49-F238E27FC236}">
                <a16:creationId xmlns:a16="http://schemas.microsoft.com/office/drawing/2014/main" id="{BDD69738-3BF9-BF91-C5E5-6899558909EC}"/>
              </a:ext>
            </a:extLst>
          </p:cNvPr>
          <p:cNvSpPr/>
          <p:nvPr/>
        </p:nvSpPr>
        <p:spPr>
          <a:xfrm>
            <a:off x="7399718" y="3727913"/>
            <a:ext cx="1850847"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Vertical Lens</a:t>
            </a:r>
          </a:p>
        </p:txBody>
      </p:sp>
      <p:grpSp>
        <p:nvGrpSpPr>
          <p:cNvPr id="39" name="Group 38">
            <a:extLst>
              <a:ext uri="{FF2B5EF4-FFF2-40B4-BE49-F238E27FC236}">
                <a16:creationId xmlns:a16="http://schemas.microsoft.com/office/drawing/2014/main" id="{EAB0E11D-45C4-2AE4-D67D-676B5F07A728}"/>
              </a:ext>
            </a:extLst>
          </p:cNvPr>
          <p:cNvGrpSpPr/>
          <p:nvPr/>
        </p:nvGrpSpPr>
        <p:grpSpPr>
          <a:xfrm>
            <a:off x="6849793" y="4834998"/>
            <a:ext cx="611065" cy="840041"/>
            <a:chOff x="5537169" y="4132411"/>
            <a:chExt cx="611065" cy="840041"/>
          </a:xfrm>
        </p:grpSpPr>
        <p:cxnSp>
          <p:nvCxnSpPr>
            <p:cNvPr id="40" name="Straight Arrow Connector 39">
              <a:extLst>
                <a:ext uri="{FF2B5EF4-FFF2-40B4-BE49-F238E27FC236}">
                  <a16:creationId xmlns:a16="http://schemas.microsoft.com/office/drawing/2014/main" id="{A7F27DFA-6FEB-8A93-DC46-A1F8268DA932}"/>
                </a:ext>
              </a:extLst>
            </p:cNvPr>
            <p:cNvCxnSpPr>
              <a:cxnSpLocks/>
            </p:cNvCxnSpPr>
            <p:nvPr/>
          </p:nvCxnSpPr>
          <p:spPr>
            <a:xfrm flipV="1">
              <a:off x="5741897" y="4240399"/>
              <a:ext cx="178739" cy="177686"/>
            </a:xfrm>
            <a:prstGeom prst="straightConnector1">
              <a:avLst/>
            </a:prstGeom>
            <a:ln>
              <a:solidFill>
                <a:srgbClr val="F8C335"/>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0C56D30-9A27-7652-BDE1-630EA3701722}"/>
                </a:ext>
              </a:extLst>
            </p:cNvPr>
            <p:cNvCxnSpPr>
              <a:cxnSpLocks/>
            </p:cNvCxnSpPr>
            <p:nvPr/>
          </p:nvCxnSpPr>
          <p:spPr>
            <a:xfrm>
              <a:off x="5690616" y="4132411"/>
              <a:ext cx="0" cy="331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67561CF-2714-2DFF-4958-8A8F79BF8696}"/>
                </a:ext>
              </a:extLst>
            </p:cNvPr>
            <p:cNvCxnSpPr/>
            <p:nvPr/>
          </p:nvCxnSpPr>
          <p:spPr>
            <a:xfrm>
              <a:off x="5920961" y="4139391"/>
              <a:ext cx="97722" cy="191702"/>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92014CE1-A49D-E6DA-52CC-2DD6C18D9819}"/>
                </a:ext>
              </a:extLst>
            </p:cNvPr>
            <p:cNvCxnSpPr>
              <a:cxnSpLocks/>
            </p:cNvCxnSpPr>
            <p:nvPr/>
          </p:nvCxnSpPr>
          <p:spPr>
            <a:xfrm flipV="1">
              <a:off x="5913981" y="4324113"/>
              <a:ext cx="97722" cy="152400"/>
            </a:xfrm>
            <a:prstGeom prst="line">
              <a:avLst/>
            </a:prstGeom>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1B4A9863-B12A-119C-439F-FA8CB8CE4123}"/>
                </a:ext>
              </a:extLst>
            </p:cNvPr>
            <p:cNvSpPr txBox="1"/>
            <p:nvPr/>
          </p:nvSpPr>
          <p:spPr>
            <a:xfrm>
              <a:off x="5537169" y="4510787"/>
              <a:ext cx="611065" cy="461665"/>
            </a:xfrm>
            <a:prstGeom prst="rect">
              <a:avLst/>
            </a:prstGeom>
            <a:noFill/>
          </p:spPr>
          <p:txBody>
            <a:bodyPr wrap="none" rtlCol="0">
              <a:spAutoFit/>
            </a:bodyPr>
            <a:lstStyle/>
            <a:p>
              <a:r>
                <a:rPr lang="en-US" sz="2400" b="1" dirty="0">
                  <a:solidFill>
                    <a:srgbClr val="104210"/>
                  </a:solidFill>
                </a:rPr>
                <a:t>DP</a:t>
              </a:r>
              <a:r>
                <a:rPr lang="en-US" sz="2400" dirty="0">
                  <a:solidFill>
                    <a:srgbClr val="104210"/>
                  </a:solidFill>
                </a:rPr>
                <a:t> </a:t>
              </a:r>
            </a:p>
          </p:txBody>
        </p:sp>
      </p:grpSp>
      <p:sp>
        <p:nvSpPr>
          <p:cNvPr id="45" name="TextBox 44">
            <a:extLst>
              <a:ext uri="{FF2B5EF4-FFF2-40B4-BE49-F238E27FC236}">
                <a16:creationId xmlns:a16="http://schemas.microsoft.com/office/drawing/2014/main" id="{93507D65-4FF7-428F-6C44-F805B5A93B6E}"/>
              </a:ext>
            </a:extLst>
          </p:cNvPr>
          <p:cNvSpPr txBox="1"/>
          <p:nvPr/>
        </p:nvSpPr>
        <p:spPr>
          <a:xfrm>
            <a:off x="9370988" y="4643098"/>
            <a:ext cx="1683794" cy="461665"/>
          </a:xfrm>
          <a:prstGeom prst="rect">
            <a:avLst/>
          </a:prstGeom>
          <a:noFill/>
        </p:spPr>
        <p:txBody>
          <a:bodyPr wrap="none" rtlCol="0">
            <a:spAutoFit/>
          </a:bodyPr>
          <a:lstStyle/>
          <a:p>
            <a:pPr algn="ctr"/>
            <a:r>
              <a:rPr lang="en-US" sz="2400" b="1" dirty="0">
                <a:solidFill>
                  <a:srgbClr val="104210"/>
                </a:solidFill>
              </a:rPr>
              <a:t>Light/Dark?</a:t>
            </a:r>
          </a:p>
        </p:txBody>
      </p:sp>
      <p:sp>
        <p:nvSpPr>
          <p:cNvPr id="46" name="TextBox 45">
            <a:extLst>
              <a:ext uri="{FF2B5EF4-FFF2-40B4-BE49-F238E27FC236}">
                <a16:creationId xmlns:a16="http://schemas.microsoft.com/office/drawing/2014/main" id="{887182D8-D4B1-E77B-295F-B62EB3736163}"/>
              </a:ext>
            </a:extLst>
          </p:cNvPr>
          <p:cNvSpPr txBox="1"/>
          <p:nvPr/>
        </p:nvSpPr>
        <p:spPr>
          <a:xfrm>
            <a:off x="7687642" y="2475527"/>
            <a:ext cx="1210909" cy="830997"/>
          </a:xfrm>
          <a:prstGeom prst="rect">
            <a:avLst/>
          </a:prstGeom>
          <a:noFill/>
        </p:spPr>
        <p:txBody>
          <a:bodyPr wrap="none" rtlCol="0">
            <a:spAutoFit/>
          </a:bodyPr>
          <a:lstStyle/>
          <a:p>
            <a:pPr algn="ctr"/>
            <a:r>
              <a:rPr lang="en-US" sz="2400" b="1" dirty="0">
                <a:solidFill>
                  <a:srgbClr val="104210"/>
                </a:solidFill>
              </a:rPr>
              <a:t>All Light</a:t>
            </a:r>
          </a:p>
          <a:p>
            <a:pPr algn="ctr"/>
            <a:r>
              <a:rPr lang="en-US" sz="2400" b="1" dirty="0">
                <a:solidFill>
                  <a:srgbClr val="104210"/>
                </a:solidFill>
              </a:rPr>
              <a:t>Blocked</a:t>
            </a:r>
          </a:p>
        </p:txBody>
      </p:sp>
      <p:pic>
        <p:nvPicPr>
          <p:cNvPr id="47" name="Picture 46">
            <a:extLst>
              <a:ext uri="{FF2B5EF4-FFF2-40B4-BE49-F238E27FC236}">
                <a16:creationId xmlns:a16="http://schemas.microsoft.com/office/drawing/2014/main" id="{A2EDF1F2-2A04-5F73-EA44-52C57806CB13}"/>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2629718" y="2145313"/>
            <a:ext cx="1543114" cy="1543114"/>
          </a:xfrm>
          <a:prstGeom prst="rect">
            <a:avLst/>
          </a:prstGeom>
        </p:spPr>
      </p:pic>
      <p:pic>
        <p:nvPicPr>
          <p:cNvPr id="48" name="Picture 47">
            <a:extLst>
              <a:ext uri="{FF2B5EF4-FFF2-40B4-BE49-F238E27FC236}">
                <a16:creationId xmlns:a16="http://schemas.microsoft.com/office/drawing/2014/main" id="{A7631AD3-7F3C-6FB1-5141-A8D8955C3298}"/>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rot="16200000">
            <a:off x="5138586" y="2145313"/>
            <a:ext cx="1543114" cy="1543114"/>
          </a:xfrm>
          <a:prstGeom prst="rect">
            <a:avLst/>
          </a:prstGeom>
        </p:spPr>
      </p:pic>
      <p:pic>
        <p:nvPicPr>
          <p:cNvPr id="49" name="Picture 48">
            <a:extLst>
              <a:ext uri="{FF2B5EF4-FFF2-40B4-BE49-F238E27FC236}">
                <a16:creationId xmlns:a16="http://schemas.microsoft.com/office/drawing/2014/main" id="{646B8F47-7CB7-E515-5DE9-A61217C158F2}"/>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2640173" y="4236970"/>
            <a:ext cx="1543114" cy="1543114"/>
          </a:xfrm>
          <a:prstGeom prst="rect">
            <a:avLst/>
          </a:prstGeom>
        </p:spPr>
      </p:pic>
      <p:pic>
        <p:nvPicPr>
          <p:cNvPr id="50" name="Picture 49">
            <a:extLst>
              <a:ext uri="{FF2B5EF4-FFF2-40B4-BE49-F238E27FC236}">
                <a16:creationId xmlns:a16="http://schemas.microsoft.com/office/drawing/2014/main" id="{2A0F7234-8EF4-3119-1F8B-F06379182F77}"/>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rot="18666933">
            <a:off x="5097427" y="4252771"/>
            <a:ext cx="1543114" cy="1543114"/>
          </a:xfrm>
          <a:prstGeom prst="rect">
            <a:avLst/>
          </a:prstGeom>
        </p:spPr>
      </p:pic>
      <p:pic>
        <p:nvPicPr>
          <p:cNvPr id="51" name="Picture 50">
            <a:extLst>
              <a:ext uri="{FF2B5EF4-FFF2-40B4-BE49-F238E27FC236}">
                <a16:creationId xmlns:a16="http://schemas.microsoft.com/office/drawing/2014/main" id="{E034CC73-1A7F-F5D1-899B-3B963CC16DB1}"/>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rot="16200000">
            <a:off x="7512901" y="4252771"/>
            <a:ext cx="1543114" cy="1543114"/>
          </a:xfrm>
          <a:prstGeom prst="rect">
            <a:avLst/>
          </a:prstGeom>
        </p:spPr>
      </p:pic>
    </p:spTree>
    <p:extLst>
      <p:ext uri="{BB962C8B-B14F-4D97-AF65-F5344CB8AC3E}">
        <p14:creationId xmlns:p14="http://schemas.microsoft.com/office/powerpoint/2010/main" val="385373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12" grpId="0" animBg="1"/>
      <p:bldP spid="17" grpId="0"/>
      <p:bldP spid="18" grpId="0"/>
      <p:bldP spid="34" grpId="0" animBg="1"/>
      <p:bldP spid="36" grpId="0" animBg="1"/>
      <p:bldP spid="37" grpId="0" animBg="1"/>
      <p:bldP spid="45" grpId="0"/>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BE5700"/>
                </a:solidFill>
              </a:rPr>
              <a:t>Measurement Using Polarization Filters</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02"/>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Measurement basis</a:t>
            </a:r>
            <a:r>
              <a:rPr kumimoji="0" lang="en-US" sz="2400" b="0" i="0" u="none" strike="noStrike" kern="0" cap="none" spc="0" normalizeH="0" noProof="0" dirty="0">
                <a:ln>
                  <a:noFill/>
                </a:ln>
                <a:solidFill>
                  <a:prstClr val="white"/>
                </a:solidFill>
                <a:effectLst/>
                <a:uLnTx/>
                <a:uFillTx/>
                <a:latin typeface="Calibri"/>
                <a:ea typeface="+mn-ea"/>
                <a:cs typeface="+mn-cs"/>
              </a:rPr>
              <a:t> is important in quantum computing</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1" name="Google Shape;153;p9">
                <a:extLst>
                  <a:ext uri="{FF2B5EF4-FFF2-40B4-BE49-F238E27FC236}">
                    <a16:creationId xmlns:a16="http://schemas.microsoft.com/office/drawing/2014/main" id="{82620B9C-3749-F48C-0CC5-9D80DD35EEAA}"/>
                  </a:ext>
                </a:extLst>
              </p:cNvPr>
              <p:cNvSpPr txBox="1"/>
              <p:nvPr/>
            </p:nvSpPr>
            <p:spPr>
              <a:xfrm>
                <a:off x="1724139" y="2061836"/>
                <a:ext cx="593864" cy="523180"/>
              </a:xfrm>
              <a:prstGeom prst="rect">
                <a:avLst/>
              </a:prstGeom>
              <a:noFill/>
              <a:ln>
                <a:noFill/>
              </a:ln>
            </p:spPr>
            <p:txBody>
              <a:bodyPr spcFirstLastPara="1" wrap="square" lIns="91425" tIns="45700" rIns="91425" bIns="4570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ar-AE"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ar-AE"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r>
                                <a:rPr kumimoji="0" lang="ar-AE"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𝟏</m:t>
                              </m:r>
                            </m:e>
                          </m:d>
                          <m:r>
                            <a:rPr kumimoji="0" lang="ar-AE"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 </m:t>
                          </m:r>
                        </m:e>
                      </m:d>
                    </m:oMath>
                  </m:oMathPara>
                </a14:m>
                <a:endParaRPr kumimoji="0" lang="ar-AE" sz="2800" b="1" i="0" u="none" strike="noStrike" kern="1200" cap="none" spc="0" normalizeH="0" baseline="0" noProof="0" dirty="0">
                  <a:ln>
                    <a:noFill/>
                  </a:ln>
                  <a:solidFill>
                    <a:srgbClr val="104210"/>
                  </a:solidFill>
                  <a:effectLst/>
                  <a:uLnTx/>
                  <a:uFillTx/>
                  <a:latin typeface="Helvetica" pitchFamily="2" charset="0"/>
                  <a:ea typeface="Arial"/>
                  <a:cs typeface="Arial"/>
                  <a:sym typeface="Arial"/>
                </a:endParaRPr>
              </a:p>
            </p:txBody>
          </p:sp>
        </mc:Choice>
        <mc:Fallback xmlns="">
          <p:sp>
            <p:nvSpPr>
              <p:cNvPr id="21" name="Google Shape;153;p9">
                <a:extLst>
                  <a:ext uri="{FF2B5EF4-FFF2-40B4-BE49-F238E27FC236}">
                    <a16:creationId xmlns:a16="http://schemas.microsoft.com/office/drawing/2014/main" id="{82620B9C-3749-F48C-0CC5-9D80DD35EEAA}"/>
                  </a:ext>
                </a:extLst>
              </p:cNvPr>
              <p:cNvSpPr txBox="1">
                <a:spLocks noRot="1" noChangeAspect="1" noMove="1" noResize="1" noEditPoints="1" noAdjustHandles="1" noChangeArrowheads="1" noChangeShapeType="1" noTextEdit="1"/>
              </p:cNvSpPr>
              <p:nvPr/>
            </p:nvSpPr>
            <p:spPr>
              <a:xfrm>
                <a:off x="1724139" y="2061836"/>
                <a:ext cx="593864" cy="523180"/>
              </a:xfrm>
              <a:prstGeom prst="rect">
                <a:avLst/>
              </a:prstGeom>
              <a:blipFill>
                <a:blip r:embed="rId3"/>
                <a:stretch>
                  <a:fillRect l="-106250" t="-133333" r="-62500" b="-204762"/>
                </a:stretch>
              </a:blipFill>
              <a:ln>
                <a:noFill/>
              </a:ln>
            </p:spPr>
            <p:txBody>
              <a:bodyPr/>
              <a:lstStyle/>
              <a:p>
                <a:r>
                  <a:rPr lang="en-US">
                    <a:noFill/>
                  </a:rPr>
                  <a:t> </a:t>
                </a:r>
              </a:p>
            </p:txBody>
          </p:sp>
        </mc:Fallback>
      </mc:AlternateContent>
      <p:sp>
        <p:nvSpPr>
          <p:cNvPr id="22" name="Google Shape;155;p9">
            <a:extLst>
              <a:ext uri="{FF2B5EF4-FFF2-40B4-BE49-F238E27FC236}">
                <a16:creationId xmlns:a16="http://schemas.microsoft.com/office/drawing/2014/main" id="{7BA3190B-1DA7-29E5-BCCF-60DFCF7E5D8C}"/>
              </a:ext>
            </a:extLst>
          </p:cNvPr>
          <p:cNvSpPr txBox="1"/>
          <p:nvPr/>
        </p:nvSpPr>
        <p:spPr>
          <a:xfrm>
            <a:off x="668914" y="4588009"/>
            <a:ext cx="252940" cy="369291"/>
          </a:xfrm>
          <a:prstGeom prst="rect">
            <a:avLst/>
          </a:prstGeom>
          <a:noFill/>
          <a:ln>
            <a:noFill/>
          </a:ln>
        </p:spPr>
        <p:txBody>
          <a:bodyPr spcFirstLastPara="1" wrap="square" lIns="91425" tIns="45700" rIns="91425" bIns="4570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04210"/>
              </a:solidFill>
              <a:effectLst/>
              <a:uLnTx/>
              <a:uFillTx/>
              <a:latin typeface="Arial"/>
              <a:ea typeface="Arial"/>
              <a:cs typeface="Arial"/>
              <a:sym typeface="Arial"/>
            </a:endParaRPr>
          </a:p>
        </p:txBody>
      </p:sp>
      <p:sp>
        <p:nvSpPr>
          <p:cNvPr id="23" name="Google Shape;159;p9">
            <a:extLst>
              <a:ext uri="{FF2B5EF4-FFF2-40B4-BE49-F238E27FC236}">
                <a16:creationId xmlns:a16="http://schemas.microsoft.com/office/drawing/2014/main" id="{FB8D2128-D637-23A2-AF96-7165273EEAAB}"/>
              </a:ext>
            </a:extLst>
          </p:cNvPr>
          <p:cNvSpPr/>
          <p:nvPr/>
        </p:nvSpPr>
        <p:spPr>
          <a:xfrm>
            <a:off x="329353" y="2615207"/>
            <a:ext cx="3179243" cy="3167060"/>
          </a:xfrm>
          <a:prstGeom prst="ellipse">
            <a:avLst/>
          </a:prstGeom>
          <a:noFill/>
          <a:ln w="38100" cap="flat" cmpd="sng">
            <a:solidFill>
              <a:srgbClr val="08345A"/>
            </a:solid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04210"/>
              </a:solidFill>
              <a:effectLst/>
              <a:uLnTx/>
              <a:uFillTx/>
              <a:latin typeface="Arial"/>
              <a:ea typeface="Arial"/>
              <a:cs typeface="Arial"/>
              <a:sym typeface="Arial"/>
            </a:endParaRPr>
          </a:p>
        </p:txBody>
      </p:sp>
      <p:sp>
        <p:nvSpPr>
          <p:cNvPr id="24" name="Google Shape;161;p9">
            <a:extLst>
              <a:ext uri="{FF2B5EF4-FFF2-40B4-BE49-F238E27FC236}">
                <a16:creationId xmlns:a16="http://schemas.microsoft.com/office/drawing/2014/main" id="{C6DB5A29-B93D-4420-F8B4-06A6D3A47FA1}"/>
              </a:ext>
            </a:extLst>
          </p:cNvPr>
          <p:cNvSpPr txBox="1"/>
          <p:nvPr/>
        </p:nvSpPr>
        <p:spPr>
          <a:xfrm flipH="1">
            <a:off x="2355661" y="3742813"/>
            <a:ext cx="493759" cy="369291"/>
          </a:xfrm>
          <a:prstGeom prst="rect">
            <a:avLst/>
          </a:prstGeom>
          <a:noFill/>
          <a:ln>
            <a:noFill/>
          </a:ln>
        </p:spPr>
        <p:txBody>
          <a:bodyPr spcFirstLastPara="1" wrap="square" lIns="91425" tIns="45700" rIns="91425" bIns="4570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04210"/>
                </a:solidFill>
                <a:effectLst/>
                <a:uLnTx/>
                <a:uFillTx/>
                <a:latin typeface="Helvetica" pitchFamily="2" charset="0"/>
                <a:ea typeface="Arial"/>
                <a:cs typeface="Arial"/>
                <a:sym typeface="Arial"/>
              </a:rPr>
              <a:t>45</a:t>
            </a:r>
            <a:endParaRPr kumimoji="0" sz="1800" b="1" i="0" u="none" strike="noStrike" kern="1200" cap="none" spc="0" normalizeH="0" baseline="0" noProof="0" dirty="0">
              <a:ln>
                <a:noFill/>
              </a:ln>
              <a:solidFill>
                <a:srgbClr val="104210"/>
              </a:solidFill>
              <a:effectLst/>
              <a:uLnTx/>
              <a:uFillTx/>
              <a:latin typeface="Helvetica" pitchFamily="2" charset="0"/>
              <a:ea typeface="Arial"/>
              <a:cs typeface="Arial"/>
              <a:sym typeface="Arial"/>
            </a:endParaRPr>
          </a:p>
        </p:txBody>
      </p:sp>
      <p:cxnSp>
        <p:nvCxnSpPr>
          <p:cNvPr id="25" name="Straight Arrow Connector 24">
            <a:extLst>
              <a:ext uri="{FF2B5EF4-FFF2-40B4-BE49-F238E27FC236}">
                <a16:creationId xmlns:a16="http://schemas.microsoft.com/office/drawing/2014/main" id="{391D9327-45F5-F8CB-2361-3AA8ECAA7009}"/>
              </a:ext>
            </a:extLst>
          </p:cNvPr>
          <p:cNvCxnSpPr>
            <a:cxnSpLocks/>
            <a:endCxn id="23" idx="0"/>
          </p:cNvCxnSpPr>
          <p:nvPr/>
        </p:nvCxnSpPr>
        <p:spPr>
          <a:xfrm flipV="1">
            <a:off x="1918975" y="2615207"/>
            <a:ext cx="0" cy="1583530"/>
          </a:xfrm>
          <a:prstGeom prst="straightConnector1">
            <a:avLst/>
          </a:prstGeom>
          <a:ln w="57150">
            <a:solidFill>
              <a:srgbClr val="F06F3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1E88AE4E-22A5-B190-954B-F9AB68785D3E}"/>
              </a:ext>
            </a:extLst>
          </p:cNvPr>
          <p:cNvCxnSpPr>
            <a:cxnSpLocks/>
            <a:endCxn id="23" idx="7"/>
          </p:cNvCxnSpPr>
          <p:nvPr/>
        </p:nvCxnSpPr>
        <p:spPr>
          <a:xfrm flipV="1">
            <a:off x="1919668" y="3079012"/>
            <a:ext cx="1123339" cy="1119725"/>
          </a:xfrm>
          <a:prstGeom prst="straightConnector1">
            <a:avLst/>
          </a:prstGeom>
          <a:ln w="57150">
            <a:solidFill>
              <a:srgbClr val="F06F3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601D553E-1592-E608-BD8C-8BEEC354B3B8}"/>
              </a:ext>
            </a:extLst>
          </p:cNvPr>
          <p:cNvCxnSpPr>
            <a:cxnSpLocks/>
            <a:endCxn id="23" idx="6"/>
          </p:cNvCxnSpPr>
          <p:nvPr/>
        </p:nvCxnSpPr>
        <p:spPr>
          <a:xfrm>
            <a:off x="1918975" y="4198737"/>
            <a:ext cx="1589622" cy="0"/>
          </a:xfrm>
          <a:prstGeom prst="straightConnector1">
            <a:avLst/>
          </a:prstGeom>
          <a:ln w="57150">
            <a:solidFill>
              <a:srgbClr val="F06F3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24662CF-2BD9-DE3A-2199-9FDAB5786C80}"/>
              </a:ext>
            </a:extLst>
          </p:cNvPr>
          <p:cNvCxnSpPr>
            <a:cxnSpLocks/>
            <a:endCxn id="23" idx="5"/>
          </p:cNvCxnSpPr>
          <p:nvPr/>
        </p:nvCxnSpPr>
        <p:spPr>
          <a:xfrm>
            <a:off x="1909551" y="4189349"/>
            <a:ext cx="1133456" cy="1129113"/>
          </a:xfrm>
          <a:prstGeom prst="straightConnector1">
            <a:avLst/>
          </a:prstGeom>
          <a:ln w="57150">
            <a:solidFill>
              <a:srgbClr val="F06F34"/>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Google Shape;153;p9">
                <a:extLst>
                  <a:ext uri="{FF2B5EF4-FFF2-40B4-BE49-F238E27FC236}">
                    <a16:creationId xmlns:a16="http://schemas.microsoft.com/office/drawing/2014/main" id="{FA110EBA-8B93-3B9B-CD46-96BB01C74EBD}"/>
                  </a:ext>
                </a:extLst>
              </p:cNvPr>
              <p:cNvSpPr txBox="1"/>
              <p:nvPr/>
            </p:nvSpPr>
            <p:spPr>
              <a:xfrm>
                <a:off x="3147527" y="2505963"/>
                <a:ext cx="593864" cy="523180"/>
              </a:xfrm>
              <a:prstGeom prst="rect">
                <a:avLst/>
              </a:prstGeom>
              <a:noFill/>
              <a:ln>
                <a:noFill/>
              </a:ln>
            </p:spPr>
            <p:txBody>
              <a:bodyPr spcFirstLastPara="1" wrap="square" lIns="91425" tIns="45700" rIns="91425" bIns="4570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ar-AE"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ar-AE"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r>
                                <a:rPr kumimoji="0" lang="ar-AE"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e>
                          </m:d>
                          <m:r>
                            <a:rPr kumimoji="0" lang="ar-AE"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 </m:t>
                          </m:r>
                        </m:e>
                      </m:d>
                    </m:oMath>
                  </m:oMathPara>
                </a14:m>
                <a:endParaRPr kumimoji="0" lang="ar-AE" sz="2800" b="1" i="0" u="none" strike="noStrike" kern="1200" cap="none" spc="0" normalizeH="0" baseline="0" noProof="0" dirty="0">
                  <a:ln>
                    <a:noFill/>
                  </a:ln>
                  <a:solidFill>
                    <a:srgbClr val="104210"/>
                  </a:solidFill>
                  <a:effectLst/>
                  <a:uLnTx/>
                  <a:uFillTx/>
                  <a:latin typeface="Helvetica" pitchFamily="2" charset="0"/>
                  <a:ea typeface="Arial"/>
                  <a:cs typeface="Arial"/>
                  <a:sym typeface="Arial"/>
                </a:endParaRPr>
              </a:p>
            </p:txBody>
          </p:sp>
        </mc:Choice>
        <mc:Fallback xmlns="">
          <p:sp>
            <p:nvSpPr>
              <p:cNvPr id="29" name="Google Shape;153;p9">
                <a:extLst>
                  <a:ext uri="{FF2B5EF4-FFF2-40B4-BE49-F238E27FC236}">
                    <a16:creationId xmlns:a16="http://schemas.microsoft.com/office/drawing/2014/main" id="{FA110EBA-8B93-3B9B-CD46-96BB01C74EBD}"/>
                  </a:ext>
                </a:extLst>
              </p:cNvPr>
              <p:cNvSpPr txBox="1">
                <a:spLocks noRot="1" noChangeAspect="1" noMove="1" noResize="1" noEditPoints="1" noAdjustHandles="1" noChangeArrowheads="1" noChangeShapeType="1" noTextEdit="1"/>
              </p:cNvSpPr>
              <p:nvPr/>
            </p:nvSpPr>
            <p:spPr>
              <a:xfrm>
                <a:off x="3147527" y="2505963"/>
                <a:ext cx="593864" cy="523180"/>
              </a:xfrm>
              <a:prstGeom prst="rect">
                <a:avLst/>
              </a:prstGeom>
              <a:blipFill>
                <a:blip r:embed="rId4"/>
                <a:stretch>
                  <a:fillRect l="-112500" t="-133333" r="-66667" b="-20238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Google Shape;153;p9">
                <a:extLst>
                  <a:ext uri="{FF2B5EF4-FFF2-40B4-BE49-F238E27FC236}">
                    <a16:creationId xmlns:a16="http://schemas.microsoft.com/office/drawing/2014/main" id="{6BD31281-75B0-0CEA-93C3-18C65EFBDB20}"/>
                  </a:ext>
                </a:extLst>
              </p:cNvPr>
              <p:cNvSpPr txBox="1"/>
              <p:nvPr/>
            </p:nvSpPr>
            <p:spPr>
              <a:xfrm>
                <a:off x="3669833" y="3902411"/>
                <a:ext cx="593864" cy="523180"/>
              </a:xfrm>
              <a:prstGeom prst="rect">
                <a:avLst/>
              </a:prstGeom>
              <a:noFill/>
              <a:ln>
                <a:noFill/>
              </a:ln>
            </p:spPr>
            <p:txBody>
              <a:bodyPr spcFirstLastPara="1" wrap="square" lIns="91425" tIns="45700" rIns="91425" bIns="4570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ar-AE"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ar-AE"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r>
                                <a:rPr kumimoji="0" lang="ar-AE"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𝟎</m:t>
                              </m:r>
                            </m:e>
                          </m:d>
                          <m:r>
                            <a:rPr kumimoji="0" lang="ar-AE"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 </m:t>
                          </m:r>
                        </m:e>
                      </m:d>
                    </m:oMath>
                  </m:oMathPara>
                </a14:m>
                <a:endParaRPr kumimoji="0" lang="ar-AE" sz="2800" b="1" i="0" u="none" strike="noStrike" kern="1200" cap="none" spc="0" normalizeH="0" baseline="0" noProof="0" dirty="0">
                  <a:ln>
                    <a:noFill/>
                  </a:ln>
                  <a:solidFill>
                    <a:srgbClr val="104210"/>
                  </a:solidFill>
                  <a:effectLst/>
                  <a:uLnTx/>
                  <a:uFillTx/>
                  <a:latin typeface="Helvetica" pitchFamily="2" charset="0"/>
                  <a:ea typeface="Arial"/>
                  <a:cs typeface="Arial"/>
                  <a:sym typeface="Arial"/>
                </a:endParaRPr>
              </a:p>
            </p:txBody>
          </p:sp>
        </mc:Choice>
        <mc:Fallback xmlns="">
          <p:sp>
            <p:nvSpPr>
              <p:cNvPr id="30" name="Google Shape;153;p9">
                <a:extLst>
                  <a:ext uri="{FF2B5EF4-FFF2-40B4-BE49-F238E27FC236}">
                    <a16:creationId xmlns:a16="http://schemas.microsoft.com/office/drawing/2014/main" id="{6BD31281-75B0-0CEA-93C3-18C65EFBDB20}"/>
                  </a:ext>
                </a:extLst>
              </p:cNvPr>
              <p:cNvSpPr txBox="1">
                <a:spLocks noRot="1" noChangeAspect="1" noMove="1" noResize="1" noEditPoints="1" noAdjustHandles="1" noChangeArrowheads="1" noChangeShapeType="1" noTextEdit="1"/>
              </p:cNvSpPr>
              <p:nvPr/>
            </p:nvSpPr>
            <p:spPr>
              <a:xfrm>
                <a:off x="3669833" y="3902411"/>
                <a:ext cx="593864" cy="523180"/>
              </a:xfrm>
              <a:prstGeom prst="rect">
                <a:avLst/>
              </a:prstGeom>
              <a:blipFill>
                <a:blip r:embed="rId5"/>
                <a:stretch>
                  <a:fillRect l="-106250" t="-133333" r="-62500" b="-20238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18D91DE-9E79-59B5-4763-8BD62C2AB9CF}"/>
                  </a:ext>
                </a:extLst>
              </p:cNvPr>
              <p:cNvSpPr/>
              <p:nvPr/>
            </p:nvSpPr>
            <p:spPr>
              <a:xfrm>
                <a:off x="4236032" y="2459201"/>
                <a:ext cx="5169486"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solidFill>
                      <a:srgbClr val="104210"/>
                    </a:solidFill>
                    <a:effectLst/>
                    <a:uLnTx/>
                    <a:uFillTx/>
                    <a:ea typeface="+mn-ea"/>
                    <a:cs typeface="Arial"/>
                    <a:sym typeface="Arial"/>
                  </a:rPr>
                  <a:t>The basis states  </a:t>
                </a:r>
                <a14:m>
                  <m:oMath xmlns:m="http://schemas.openxmlformats.org/officeDocument/2006/math">
                    <m:d>
                      <m:dPr>
                        <m:begChr m:val="|"/>
                        <m:endChr m:val=""/>
                        <m:ctrlP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𝟎</m:t>
                            </m:r>
                          </m:e>
                        </m:d>
                        <m: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 </m:t>
                        </m:r>
                        <m: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𝒂𝒏𝒅</m:t>
                        </m:r>
                        <m: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 </m:t>
                        </m:r>
                      </m:e>
                    </m:d>
                    <m:d>
                      <m:dPr>
                        <m:begChr m:val="|"/>
                        <m:endChr m:val=""/>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𝟏</m:t>
                            </m:r>
                          </m:e>
                        </m:d>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oMath>
                </a14:m>
                <a:endParaRPr kumimoji="0" lang="en-US" sz="2400" b="0" i="0" u="none" strike="noStrike" kern="1200" cap="none" spc="0" normalizeH="0" baseline="0" noProof="0" dirty="0">
                  <a:ln>
                    <a:noFill/>
                  </a:ln>
                  <a:solidFill>
                    <a:srgbClr val="104210"/>
                  </a:solidFill>
                  <a:effectLst/>
                  <a:uLnTx/>
                  <a:uFillTx/>
                  <a:latin typeface="Calibri"/>
                  <a:ea typeface="+mn-ea"/>
                </a:endParaRPr>
              </a:p>
            </p:txBody>
          </p:sp>
        </mc:Choice>
        <mc:Fallback xmlns="">
          <p:sp>
            <p:nvSpPr>
              <p:cNvPr id="31" name="Rectangle 30">
                <a:extLst>
                  <a:ext uri="{FF2B5EF4-FFF2-40B4-BE49-F238E27FC236}">
                    <a16:creationId xmlns:a16="http://schemas.microsoft.com/office/drawing/2014/main" id="{718D91DE-9E79-59B5-4763-8BD62C2AB9CF}"/>
                  </a:ext>
                </a:extLst>
              </p:cNvPr>
              <p:cNvSpPr>
                <a:spLocks noRot="1" noChangeAspect="1" noMove="1" noResize="1" noEditPoints="1" noAdjustHandles="1" noChangeArrowheads="1" noChangeShapeType="1" noTextEdit="1"/>
              </p:cNvSpPr>
              <p:nvPr/>
            </p:nvSpPr>
            <p:spPr>
              <a:xfrm>
                <a:off x="4236032" y="2459201"/>
                <a:ext cx="5169486" cy="461665"/>
              </a:xfrm>
              <a:prstGeom prst="rect">
                <a:avLst/>
              </a:prstGeom>
              <a:blipFill>
                <a:blip r:embed="rId6"/>
                <a:stretch>
                  <a:fillRect l="-1961" t="-127027" b="-194595"/>
                </a:stretch>
              </a:blipFill>
            </p:spPr>
            <p:txBody>
              <a:bodyPr/>
              <a:lstStyle/>
              <a:p>
                <a:r>
                  <a:rPr lang="en-US">
                    <a:noFill/>
                  </a:rPr>
                  <a:t> </a:t>
                </a:r>
              </a:p>
            </p:txBody>
          </p:sp>
        </mc:Fallback>
      </mc:AlternateContent>
      <p:sp>
        <p:nvSpPr>
          <p:cNvPr id="32" name="Arc 31">
            <a:extLst>
              <a:ext uri="{FF2B5EF4-FFF2-40B4-BE49-F238E27FC236}">
                <a16:creationId xmlns:a16="http://schemas.microsoft.com/office/drawing/2014/main" id="{FED193E0-2D06-5DE1-AEF7-480EAECF3421}"/>
              </a:ext>
            </a:extLst>
          </p:cNvPr>
          <p:cNvSpPr/>
          <p:nvPr/>
        </p:nvSpPr>
        <p:spPr>
          <a:xfrm rot="2483588">
            <a:off x="1514848" y="3737645"/>
            <a:ext cx="958381" cy="914400"/>
          </a:xfrm>
          <a:prstGeom prst="arc">
            <a:avLst>
              <a:gd name="adj1" fmla="val 16093617"/>
              <a:gd name="adj2" fmla="val 19069852"/>
            </a:avLst>
          </a:prstGeom>
          <a:ln w="38100">
            <a:solidFill>
              <a:srgbClr val="F06F3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04210"/>
              </a:solidFill>
              <a:effectLst/>
              <a:uLnTx/>
              <a:uFillTx/>
              <a:latin typeface="Calibri"/>
              <a:ea typeface="+mn-ea"/>
              <a:cs typeface="+mn-cs"/>
            </a:endParaRPr>
          </a:p>
        </p:txBody>
      </p:sp>
      <p:grpSp>
        <p:nvGrpSpPr>
          <p:cNvPr id="33" name="Group 32">
            <a:extLst>
              <a:ext uri="{FF2B5EF4-FFF2-40B4-BE49-F238E27FC236}">
                <a16:creationId xmlns:a16="http://schemas.microsoft.com/office/drawing/2014/main" id="{74237A89-41D8-12EE-DF6B-32B219A026DC}"/>
              </a:ext>
            </a:extLst>
          </p:cNvPr>
          <p:cNvGrpSpPr/>
          <p:nvPr/>
        </p:nvGrpSpPr>
        <p:grpSpPr>
          <a:xfrm>
            <a:off x="4236032" y="3690938"/>
            <a:ext cx="4046162" cy="2221241"/>
            <a:chOff x="4393646" y="1892804"/>
            <a:chExt cx="4046162" cy="2221241"/>
          </a:xfrm>
        </p:grpSpPr>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5764CFD1-03D8-2A89-D966-2FF1B6B55967}"/>
                    </a:ext>
                  </a:extLst>
                </p:cNvPr>
                <p:cNvSpPr/>
                <p:nvPr/>
              </p:nvSpPr>
              <p:spPr>
                <a:xfrm>
                  <a:off x="4804035" y="2492464"/>
                  <a:ext cx="2999091" cy="642163"/>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begChr m:val="|"/>
                          <m:endChr m:val=""/>
                          <m:ctrlP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e>
                          </m:d>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oMath>
                  </a14:m>
                  <a:r>
                    <a:rPr kumimoji="0" lang="en-US" sz="2400" b="1" i="0" u="none" strike="noStrike" kern="1200" cap="none" spc="0" normalizeH="0" baseline="0" noProof="0" dirty="0">
                      <a:ln>
                        <a:noFill/>
                      </a:ln>
                      <a:solidFill>
                        <a:srgbClr val="104210"/>
                      </a:solidFill>
                      <a:effectLst/>
                      <a:uLnTx/>
                      <a:uFillTx/>
                      <a:latin typeface="Calibri"/>
                      <a:ea typeface="+mn-ea"/>
                      <a:cs typeface="Arial"/>
                      <a:sym typeface="Arial"/>
                    </a:rPr>
                    <a:t>= </a:t>
                  </a:r>
                  <a14:m>
                    <m:oMath xmlns:m="http://schemas.openxmlformats.org/officeDocument/2006/math">
                      <m:f>
                        <m:fPr>
                          <m:ctrlP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fPr>
                        <m:num>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𝟏</m:t>
                          </m:r>
                        </m:num>
                        <m:den>
                          <m:rad>
                            <m:radPr>
                              <m:degHide m:val="on"/>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radPr>
                            <m:deg/>
                            <m:e>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𝟐</m:t>
                              </m:r>
                            </m:e>
                          </m:rad>
                        </m:den>
                      </m:f>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d>
                        <m:dPr>
                          <m:begChr m:val="|"/>
                          <m:endChr m:val=""/>
                          <m:ctrlP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𝟎</m:t>
                              </m:r>
                            </m:e>
                          </m:d>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m:t>
                      </m:r>
                      <m:f>
                        <m:fPr>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fPr>
                        <m:num>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𝟏</m:t>
                          </m:r>
                        </m:num>
                        <m:den>
                          <m:rad>
                            <m:radPr>
                              <m:degHide m:val="on"/>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radPr>
                            <m:deg/>
                            <m:e>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𝟐</m:t>
                              </m:r>
                            </m:e>
                          </m:rad>
                        </m:den>
                      </m:f>
                      <m:d>
                        <m:dPr>
                          <m:begChr m:val="|"/>
                          <m:endChr m:val=""/>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𝟏</m:t>
                              </m:r>
                            </m:e>
                          </m:d>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oMath>
                  </a14:m>
                  <a:endParaRPr kumimoji="0" lang="en-US" sz="2400" b="0" i="0" u="none" strike="noStrike" kern="1200" cap="none" spc="0" normalizeH="0" baseline="0" noProof="0" dirty="0">
                    <a:ln>
                      <a:noFill/>
                    </a:ln>
                    <a:solidFill>
                      <a:srgbClr val="104210"/>
                    </a:solidFill>
                    <a:effectLst/>
                    <a:uLnTx/>
                    <a:uFillTx/>
                    <a:latin typeface="Calibri"/>
                    <a:ea typeface="+mn-ea"/>
                    <a:cs typeface="+mn-cs"/>
                  </a:endParaRPr>
                </a:p>
              </p:txBody>
            </p:sp>
          </mc:Choice>
          <mc:Fallback xmlns="">
            <p:sp>
              <p:nvSpPr>
                <p:cNvPr id="16" name="Rectangle 15">
                  <a:extLst>
                    <a:ext uri="{FF2B5EF4-FFF2-40B4-BE49-F238E27FC236}">
                      <a16:creationId xmlns:a16="http://schemas.microsoft.com/office/drawing/2014/main" id="{73138A50-541C-B147-8C38-31FC56393B2E}"/>
                    </a:ext>
                  </a:extLst>
                </p:cNvPr>
                <p:cNvSpPr>
                  <a:spLocks noRot="1" noChangeAspect="1" noMove="1" noResize="1" noEditPoints="1" noAdjustHandles="1" noChangeArrowheads="1" noChangeShapeType="1" noTextEdit="1"/>
                </p:cNvSpPr>
                <p:nvPr/>
              </p:nvSpPr>
              <p:spPr>
                <a:xfrm>
                  <a:off x="4804035" y="2492464"/>
                  <a:ext cx="2999091" cy="642163"/>
                </a:xfrm>
                <a:prstGeom prst="rect">
                  <a:avLst/>
                </a:prstGeom>
                <a:blipFill>
                  <a:blip r:embed="rId10"/>
                  <a:stretch>
                    <a:fillRect l="-15190" t="-76923" r="-8861" b="-121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49DDD2F-0CB4-4CB5-21A8-F02C002B3583}"/>
                    </a:ext>
                  </a:extLst>
                </p:cNvPr>
                <p:cNvSpPr/>
                <p:nvPr/>
              </p:nvSpPr>
              <p:spPr>
                <a:xfrm>
                  <a:off x="4804035" y="3471882"/>
                  <a:ext cx="2999091" cy="642163"/>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begChr m:val="|"/>
                          <m:endChr m:val=""/>
                          <m:ctrlP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e>
                          </m:d>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oMath>
                  </a14:m>
                  <a:r>
                    <a:rPr kumimoji="0" lang="en-US" sz="2400" b="1" i="0" u="none" strike="noStrike" kern="1200" cap="none" spc="0" normalizeH="0" baseline="0" noProof="0" dirty="0">
                      <a:ln>
                        <a:noFill/>
                      </a:ln>
                      <a:solidFill>
                        <a:srgbClr val="104210"/>
                      </a:solidFill>
                      <a:effectLst/>
                      <a:uLnTx/>
                      <a:uFillTx/>
                      <a:latin typeface="Calibri"/>
                      <a:ea typeface="+mn-ea"/>
                      <a:cs typeface="Arial"/>
                      <a:sym typeface="Arial"/>
                    </a:rPr>
                    <a:t>= </a:t>
                  </a:r>
                  <a14:m>
                    <m:oMath xmlns:m="http://schemas.openxmlformats.org/officeDocument/2006/math">
                      <m:f>
                        <m:fPr>
                          <m:ctrlP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fPr>
                        <m:num>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𝟏</m:t>
                          </m:r>
                        </m:num>
                        <m:den>
                          <m:rad>
                            <m:radPr>
                              <m:degHide m:val="on"/>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radPr>
                            <m:deg/>
                            <m:e>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𝟐</m:t>
                              </m:r>
                            </m:e>
                          </m:rad>
                        </m:den>
                      </m:f>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d>
                        <m:dPr>
                          <m:begChr m:val="|"/>
                          <m:endChr m:val=""/>
                          <m:ctrlP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𝟎</m:t>
                              </m:r>
                            </m:e>
                          </m:d>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f>
                        <m:fPr>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fPr>
                        <m:num>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𝟏</m:t>
                          </m:r>
                        </m:num>
                        <m:den>
                          <m:rad>
                            <m:radPr>
                              <m:degHide m:val="on"/>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radPr>
                            <m:deg/>
                            <m:e>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𝟐</m:t>
                              </m:r>
                            </m:e>
                          </m:rad>
                        </m:den>
                      </m:f>
                      <m:d>
                        <m:dPr>
                          <m:begChr m:val="|"/>
                          <m:endChr m:val=""/>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𝟏</m:t>
                              </m:r>
                            </m:e>
                          </m:d>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oMath>
                  </a14:m>
                  <a:endParaRPr kumimoji="0" lang="en-US" sz="2400" b="0" i="0" u="none" strike="noStrike" kern="1200" cap="none" spc="0" normalizeH="0" baseline="0" noProof="0" dirty="0">
                    <a:ln>
                      <a:noFill/>
                    </a:ln>
                    <a:solidFill>
                      <a:srgbClr val="104210"/>
                    </a:solidFill>
                    <a:effectLst/>
                    <a:uLnTx/>
                    <a:uFillTx/>
                    <a:latin typeface="Calibri"/>
                    <a:ea typeface="+mn-ea"/>
                    <a:cs typeface="+mn-cs"/>
                  </a:endParaRPr>
                </a:p>
              </p:txBody>
            </p:sp>
          </mc:Choice>
          <mc:Fallback xmlns="">
            <p:sp>
              <p:nvSpPr>
                <p:cNvPr id="80" name="Rectangle 79">
                  <a:extLst>
                    <a:ext uri="{FF2B5EF4-FFF2-40B4-BE49-F238E27FC236}">
                      <a16:creationId xmlns:a16="http://schemas.microsoft.com/office/drawing/2014/main" id="{B0152332-2669-9E4F-B11A-6D6D1D94D506}"/>
                    </a:ext>
                  </a:extLst>
                </p:cNvPr>
                <p:cNvSpPr>
                  <a:spLocks noRot="1" noChangeAspect="1" noMove="1" noResize="1" noEditPoints="1" noAdjustHandles="1" noChangeArrowheads="1" noChangeShapeType="1" noTextEdit="1"/>
                </p:cNvSpPr>
                <p:nvPr/>
              </p:nvSpPr>
              <p:spPr>
                <a:xfrm>
                  <a:off x="4804035" y="3471882"/>
                  <a:ext cx="2999091" cy="642163"/>
                </a:xfrm>
                <a:prstGeom prst="rect">
                  <a:avLst/>
                </a:prstGeom>
                <a:blipFill>
                  <a:blip r:embed="rId11"/>
                  <a:stretch>
                    <a:fillRect l="-15190" t="-76923" r="-8861" b="-121154"/>
                  </a:stretch>
                </a:blipFill>
              </p:spPr>
              <p:txBody>
                <a:bodyPr/>
                <a:lstStyle/>
                <a:p>
                  <a:r>
                    <a:rPr lang="en-US">
                      <a:noFill/>
                    </a:rPr>
                    <a:t> </a:t>
                  </a:r>
                </a:p>
              </p:txBody>
            </p:sp>
          </mc:Fallback>
        </mc:AlternateContent>
        <p:sp>
          <p:nvSpPr>
            <p:cNvPr id="36" name="Rectangle 35">
              <a:extLst>
                <a:ext uri="{FF2B5EF4-FFF2-40B4-BE49-F238E27FC236}">
                  <a16:creationId xmlns:a16="http://schemas.microsoft.com/office/drawing/2014/main" id="{65A6B2A7-B3B9-9A96-1A5A-16639E0054D1}"/>
                </a:ext>
              </a:extLst>
            </p:cNvPr>
            <p:cNvSpPr/>
            <p:nvPr/>
          </p:nvSpPr>
          <p:spPr>
            <a:xfrm>
              <a:off x="4393646" y="1892804"/>
              <a:ext cx="4046162"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b="1" dirty="0">
                  <a:solidFill>
                    <a:srgbClr val="104210"/>
                  </a:solidFill>
                  <a:cs typeface="Arial"/>
                  <a:sym typeface="Arial"/>
                </a:rPr>
                <a:t>States of Equal Superposition</a:t>
              </a:r>
              <a:endParaRPr kumimoji="0" lang="en-US" sz="2400" b="0" i="0" u="none" strike="noStrike" kern="1200" cap="none" spc="0" normalizeH="0" baseline="0" noProof="0" dirty="0">
                <a:ln>
                  <a:noFill/>
                </a:ln>
                <a:solidFill>
                  <a:srgbClr val="104210"/>
                </a:solidFill>
                <a:effectLst/>
                <a:uLnTx/>
                <a:uFillTx/>
                <a:latin typeface="Calibri"/>
              </a:endParaRPr>
            </a:p>
          </p:txBody>
        </p:sp>
      </p:grpSp>
      <p:sp>
        <p:nvSpPr>
          <p:cNvPr id="37" name="Rounded Rectangle 36">
            <a:extLst>
              <a:ext uri="{FF2B5EF4-FFF2-40B4-BE49-F238E27FC236}">
                <a16:creationId xmlns:a16="http://schemas.microsoft.com/office/drawing/2014/main" id="{15B54D67-CD69-CD7F-B2FF-EA2486B63EFE}"/>
              </a:ext>
            </a:extLst>
          </p:cNvPr>
          <p:cNvSpPr/>
          <p:nvPr/>
        </p:nvSpPr>
        <p:spPr>
          <a:xfrm>
            <a:off x="4233476" y="1908005"/>
            <a:ext cx="3412036"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200" b="1" dirty="0">
                <a:solidFill>
                  <a:schemeClr val="bg1"/>
                </a:solidFill>
                <a:latin typeface="Calibri" panose="020F0502020204030204" pitchFamily="34" charset="0"/>
                <a:cs typeface="Calibri" panose="020F0502020204030204" pitchFamily="34" charset="0"/>
              </a:rPr>
              <a:t>Standard/Computational</a:t>
            </a:r>
          </a:p>
        </p:txBody>
      </p:sp>
      <p:sp>
        <p:nvSpPr>
          <p:cNvPr id="38" name="Rounded Rectangle 37">
            <a:extLst>
              <a:ext uri="{FF2B5EF4-FFF2-40B4-BE49-F238E27FC236}">
                <a16:creationId xmlns:a16="http://schemas.microsoft.com/office/drawing/2014/main" id="{EFB07EA5-4837-58E4-DCC0-F7F94793D444}"/>
              </a:ext>
            </a:extLst>
          </p:cNvPr>
          <p:cNvSpPr/>
          <p:nvPr/>
        </p:nvSpPr>
        <p:spPr>
          <a:xfrm>
            <a:off x="4233476" y="3198488"/>
            <a:ext cx="3412036"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200" b="1" dirty="0">
                <a:solidFill>
                  <a:schemeClr val="bg1"/>
                </a:solidFill>
                <a:latin typeface="Calibri" panose="020F0502020204030204" pitchFamily="34" charset="0"/>
                <a:cs typeface="Calibri" panose="020F0502020204030204" pitchFamily="34" charset="0"/>
              </a:rPr>
              <a:t>Hadamard</a:t>
            </a:r>
          </a:p>
        </p:txBody>
      </p:sp>
      <p:cxnSp>
        <p:nvCxnSpPr>
          <p:cNvPr id="39" name="Straight Connector 38">
            <a:extLst>
              <a:ext uri="{FF2B5EF4-FFF2-40B4-BE49-F238E27FC236}">
                <a16:creationId xmlns:a16="http://schemas.microsoft.com/office/drawing/2014/main" id="{B1E6EC9F-F3D7-307B-6682-136BE4AEDFE4}"/>
              </a:ext>
            </a:extLst>
          </p:cNvPr>
          <p:cNvCxnSpPr>
            <a:cxnSpLocks/>
          </p:cNvCxnSpPr>
          <p:nvPr/>
        </p:nvCxnSpPr>
        <p:spPr>
          <a:xfrm>
            <a:off x="8114530" y="1630933"/>
            <a:ext cx="0" cy="4284168"/>
          </a:xfrm>
          <a:prstGeom prst="line">
            <a:avLst/>
          </a:prstGeom>
          <a:ln>
            <a:solidFill>
              <a:srgbClr val="104210"/>
            </a:solidFill>
            <a:prstDash val="dash"/>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4EC13D2D-0AF2-60FB-0802-6CED1614C665}"/>
              </a:ext>
            </a:extLst>
          </p:cNvPr>
          <p:cNvSpPr txBox="1"/>
          <p:nvPr/>
        </p:nvSpPr>
        <p:spPr>
          <a:xfrm>
            <a:off x="4233476" y="1137934"/>
            <a:ext cx="3343242" cy="714116"/>
          </a:xfrm>
          <a:prstGeom prst="rect">
            <a:avLst/>
          </a:prstGeom>
          <a:solidFill>
            <a:schemeClr val="accent1">
              <a:lumMod val="20000"/>
              <a:lumOff val="80000"/>
              <a:alpha val="5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400" kern="0">
                <a:solidFill>
                  <a:srgbClr val="104210"/>
                </a:solidFill>
                <a:latin typeface="Calibri" panose="020F0502020204030204" pitchFamily="34" charset="0"/>
                <a:ea typeface="Cambria Math" panose="02040503050406030204" pitchFamily="18" charset="0"/>
                <a:cs typeface="Calibri" panose="020F0502020204030204" pitchFamily="34" charset="0"/>
              </a:defRPr>
            </a:lvl1pPr>
          </a:lstStyle>
          <a:p>
            <a:r>
              <a:rPr lang="en-US" dirty="0"/>
              <a:t>Using Vertical/Horizontal Filters</a:t>
            </a:r>
          </a:p>
        </p:txBody>
      </p:sp>
      <p:sp>
        <p:nvSpPr>
          <p:cNvPr id="44" name="TextBox 43">
            <a:extLst>
              <a:ext uri="{FF2B5EF4-FFF2-40B4-BE49-F238E27FC236}">
                <a16:creationId xmlns:a16="http://schemas.microsoft.com/office/drawing/2014/main" id="{13DEE53F-673F-8086-2320-7BE192E76D85}"/>
              </a:ext>
            </a:extLst>
          </p:cNvPr>
          <p:cNvSpPr txBox="1"/>
          <p:nvPr/>
        </p:nvSpPr>
        <p:spPr>
          <a:xfrm>
            <a:off x="8370392" y="1137181"/>
            <a:ext cx="3343242" cy="714116"/>
          </a:xfrm>
          <a:prstGeom prst="rect">
            <a:avLst/>
          </a:prstGeom>
          <a:solidFill>
            <a:schemeClr val="accent1">
              <a:lumMod val="20000"/>
              <a:lumOff val="80000"/>
              <a:alpha val="5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400" kern="0">
                <a:solidFill>
                  <a:srgbClr val="104210"/>
                </a:solidFill>
                <a:latin typeface="Calibri" panose="020F0502020204030204" pitchFamily="34" charset="0"/>
                <a:ea typeface="Cambria Math" panose="02040503050406030204" pitchFamily="18" charset="0"/>
                <a:cs typeface="Calibri" panose="020F0502020204030204" pitchFamily="34" charset="0"/>
              </a:defRPr>
            </a:lvl1pPr>
          </a:lstStyle>
          <a:p>
            <a:r>
              <a:rPr lang="en-US" dirty="0"/>
              <a:t>Using Diagonal</a:t>
            </a:r>
          </a:p>
          <a:p>
            <a:r>
              <a:rPr lang="en-US" dirty="0"/>
              <a:t>Filters</a:t>
            </a:r>
          </a:p>
        </p:txBody>
      </p:sp>
      <p:sp>
        <p:nvSpPr>
          <p:cNvPr id="45" name="Rounded Rectangle 44">
            <a:extLst>
              <a:ext uri="{FF2B5EF4-FFF2-40B4-BE49-F238E27FC236}">
                <a16:creationId xmlns:a16="http://schemas.microsoft.com/office/drawing/2014/main" id="{FB2EDC4A-893A-5699-E6A0-3A47B602A24B}"/>
              </a:ext>
            </a:extLst>
          </p:cNvPr>
          <p:cNvSpPr/>
          <p:nvPr/>
        </p:nvSpPr>
        <p:spPr>
          <a:xfrm>
            <a:off x="8335995" y="1904706"/>
            <a:ext cx="3412036"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200" b="1" dirty="0">
                <a:solidFill>
                  <a:schemeClr val="bg1"/>
                </a:solidFill>
                <a:latin typeface="Calibri" panose="020F0502020204030204" pitchFamily="34" charset="0"/>
                <a:cs typeface="Calibri" panose="020F0502020204030204" pitchFamily="34" charset="0"/>
              </a:rPr>
              <a:t>Hadamard</a:t>
            </a:r>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976B863E-D02E-C8BF-85F9-F61C13D5ED2B}"/>
                  </a:ext>
                </a:extLst>
              </p:cNvPr>
              <p:cNvSpPr/>
              <p:nvPr/>
            </p:nvSpPr>
            <p:spPr>
              <a:xfrm>
                <a:off x="8335995" y="2439404"/>
                <a:ext cx="5169486"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solidFill>
                      <a:srgbClr val="104210"/>
                    </a:solidFill>
                    <a:effectLst/>
                    <a:uLnTx/>
                    <a:uFillTx/>
                    <a:ea typeface="+mn-ea"/>
                    <a:cs typeface="Arial"/>
                    <a:sym typeface="Arial"/>
                  </a:rPr>
                  <a:t>The basis states  </a:t>
                </a:r>
                <a14:m>
                  <m:oMath xmlns:m="http://schemas.openxmlformats.org/officeDocument/2006/math">
                    <m:d>
                      <m:dPr>
                        <m:begChr m:val="|"/>
                        <m:endChr m:val=""/>
                        <m:ctrlP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e>
                        </m:d>
                        <m: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 </m:t>
                        </m:r>
                        <m: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𝒂𝒏𝒅</m:t>
                        </m:r>
                        <m: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 </m:t>
                        </m:r>
                      </m:e>
                    </m:d>
                    <m:d>
                      <m:dPr>
                        <m:begChr m:val="|"/>
                        <m:endChr m:val=""/>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e>
                        </m:d>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oMath>
                </a14:m>
                <a:endParaRPr kumimoji="0" lang="en-US" sz="2400" b="0" i="0" u="none" strike="noStrike" kern="1200" cap="none" spc="0" normalizeH="0" baseline="0" noProof="0" dirty="0">
                  <a:ln>
                    <a:noFill/>
                  </a:ln>
                  <a:solidFill>
                    <a:srgbClr val="104210"/>
                  </a:solidFill>
                  <a:effectLst/>
                  <a:uLnTx/>
                  <a:uFillTx/>
                  <a:latin typeface="Calibri"/>
                  <a:ea typeface="+mn-ea"/>
                </a:endParaRPr>
              </a:p>
            </p:txBody>
          </p:sp>
        </mc:Choice>
        <mc:Fallback xmlns="">
          <p:sp>
            <p:nvSpPr>
              <p:cNvPr id="46" name="Rectangle 45">
                <a:extLst>
                  <a:ext uri="{FF2B5EF4-FFF2-40B4-BE49-F238E27FC236}">
                    <a16:creationId xmlns:a16="http://schemas.microsoft.com/office/drawing/2014/main" id="{976B863E-D02E-C8BF-85F9-F61C13D5ED2B}"/>
                  </a:ext>
                </a:extLst>
              </p:cNvPr>
              <p:cNvSpPr>
                <a:spLocks noRot="1" noChangeAspect="1" noMove="1" noResize="1" noEditPoints="1" noAdjustHandles="1" noChangeArrowheads="1" noChangeShapeType="1" noTextEdit="1"/>
              </p:cNvSpPr>
              <p:nvPr/>
            </p:nvSpPr>
            <p:spPr>
              <a:xfrm>
                <a:off x="8335995" y="2439404"/>
                <a:ext cx="5169486" cy="461665"/>
              </a:xfrm>
              <a:prstGeom prst="rect">
                <a:avLst/>
              </a:prstGeom>
              <a:blipFill>
                <a:blip r:embed="rId12"/>
                <a:stretch>
                  <a:fillRect l="-1961" t="-127027" b="-191892"/>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80AB11E1-8E28-6B0F-AE90-463C8A979738}"/>
              </a:ext>
            </a:extLst>
          </p:cNvPr>
          <p:cNvGrpSpPr/>
          <p:nvPr/>
        </p:nvGrpSpPr>
        <p:grpSpPr>
          <a:xfrm>
            <a:off x="8211711" y="3690938"/>
            <a:ext cx="4046162" cy="2221241"/>
            <a:chOff x="4393646" y="1892804"/>
            <a:chExt cx="4046162" cy="2221241"/>
          </a:xfrm>
        </p:grpSpPr>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30768886-3B1F-0944-633D-CC323E46EF72}"/>
                    </a:ext>
                  </a:extLst>
                </p:cNvPr>
                <p:cNvSpPr/>
                <p:nvPr/>
              </p:nvSpPr>
              <p:spPr>
                <a:xfrm>
                  <a:off x="4804035" y="2492464"/>
                  <a:ext cx="3096873" cy="642163"/>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begChr m:val="|"/>
                          <m:endChr m:val=""/>
                          <m:ctrlP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𝟎</m:t>
                              </m:r>
                            </m:e>
                          </m:d>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oMath>
                  </a14:m>
                  <a:r>
                    <a:rPr kumimoji="0" lang="en-US" sz="2400" b="1" i="0" u="none" strike="noStrike" kern="1200" cap="none" spc="0" normalizeH="0" baseline="0" noProof="0" dirty="0">
                      <a:ln>
                        <a:noFill/>
                      </a:ln>
                      <a:solidFill>
                        <a:srgbClr val="104210"/>
                      </a:solidFill>
                      <a:effectLst/>
                      <a:uLnTx/>
                      <a:uFillTx/>
                      <a:latin typeface="Calibri"/>
                      <a:ea typeface="+mn-ea"/>
                      <a:cs typeface="Arial"/>
                      <a:sym typeface="Arial"/>
                    </a:rPr>
                    <a:t>= </a:t>
                  </a:r>
                  <a14:m>
                    <m:oMath xmlns:m="http://schemas.openxmlformats.org/officeDocument/2006/math">
                      <m:f>
                        <m:fPr>
                          <m:ctrlP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fPr>
                        <m:num>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𝟏</m:t>
                          </m:r>
                        </m:num>
                        <m:den>
                          <m:rad>
                            <m:radPr>
                              <m:degHide m:val="on"/>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radPr>
                            <m:deg/>
                            <m:e>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𝟐</m:t>
                              </m:r>
                            </m:e>
                          </m:rad>
                        </m:den>
                      </m:f>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d>
                        <m:dPr>
                          <m:begChr m:val="|"/>
                          <m:endChr m:val=""/>
                          <m:ctrlP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e>
                          </m:d>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m:t>
                      </m:r>
                      <m:f>
                        <m:fPr>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fPr>
                        <m:num>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𝟏</m:t>
                          </m:r>
                        </m:num>
                        <m:den>
                          <m:rad>
                            <m:radPr>
                              <m:degHide m:val="on"/>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radPr>
                            <m:deg/>
                            <m:e>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𝟐</m:t>
                              </m:r>
                            </m:e>
                          </m:rad>
                        </m:den>
                      </m:f>
                      <m:d>
                        <m:dPr>
                          <m:begChr m:val="|"/>
                          <m:endChr m:val=""/>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e>
                          </m:d>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oMath>
                  </a14:m>
                  <a:endParaRPr kumimoji="0" lang="en-US" sz="2400" b="0" i="0" u="none" strike="noStrike" kern="1200" cap="none" spc="0" normalizeH="0" baseline="0" noProof="0" dirty="0">
                    <a:ln>
                      <a:noFill/>
                    </a:ln>
                    <a:solidFill>
                      <a:srgbClr val="104210"/>
                    </a:solidFill>
                    <a:effectLst/>
                    <a:uLnTx/>
                    <a:uFillTx/>
                    <a:latin typeface="Calibri"/>
                    <a:ea typeface="+mn-ea"/>
                    <a:cs typeface="+mn-cs"/>
                  </a:endParaRPr>
                </a:p>
              </p:txBody>
            </p:sp>
          </mc:Choice>
          <mc:Fallback xmlns="">
            <p:sp>
              <p:nvSpPr>
                <p:cNvPr id="48" name="Rectangle 47">
                  <a:extLst>
                    <a:ext uri="{FF2B5EF4-FFF2-40B4-BE49-F238E27FC236}">
                      <a16:creationId xmlns:a16="http://schemas.microsoft.com/office/drawing/2014/main" id="{30768886-3B1F-0944-633D-CC323E46EF72}"/>
                    </a:ext>
                  </a:extLst>
                </p:cNvPr>
                <p:cNvSpPr>
                  <a:spLocks noRot="1" noChangeAspect="1" noMove="1" noResize="1" noEditPoints="1" noAdjustHandles="1" noChangeArrowheads="1" noChangeShapeType="1" noTextEdit="1"/>
                </p:cNvSpPr>
                <p:nvPr/>
              </p:nvSpPr>
              <p:spPr>
                <a:xfrm>
                  <a:off x="4804035" y="2492464"/>
                  <a:ext cx="3096873" cy="642163"/>
                </a:xfrm>
                <a:prstGeom prst="rect">
                  <a:avLst/>
                </a:prstGeom>
                <a:blipFill>
                  <a:blip r:embed="rId13"/>
                  <a:stretch>
                    <a:fillRect l="-15102" t="-76923" r="-6939" b="-121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2B119A95-E29A-E41B-2F37-E2ACFB1E88E9}"/>
                    </a:ext>
                  </a:extLst>
                </p:cNvPr>
                <p:cNvSpPr/>
                <p:nvPr/>
              </p:nvSpPr>
              <p:spPr>
                <a:xfrm>
                  <a:off x="4804035" y="3471882"/>
                  <a:ext cx="3096873" cy="642163"/>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begChr m:val="|"/>
                          <m:endChr m:val=""/>
                          <m:ctrlP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𝟏</m:t>
                              </m:r>
                            </m:e>
                          </m:d>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oMath>
                  </a14:m>
                  <a:r>
                    <a:rPr kumimoji="0" lang="en-US" sz="2400" b="1" i="0" u="none" strike="noStrike" kern="1200" cap="none" spc="0" normalizeH="0" baseline="0" noProof="0" dirty="0">
                      <a:ln>
                        <a:noFill/>
                      </a:ln>
                      <a:solidFill>
                        <a:srgbClr val="104210"/>
                      </a:solidFill>
                      <a:effectLst/>
                      <a:uLnTx/>
                      <a:uFillTx/>
                      <a:latin typeface="Calibri"/>
                      <a:ea typeface="+mn-ea"/>
                      <a:cs typeface="Arial"/>
                      <a:sym typeface="Arial"/>
                    </a:rPr>
                    <a:t>= </a:t>
                  </a:r>
                  <a14:m>
                    <m:oMath xmlns:m="http://schemas.openxmlformats.org/officeDocument/2006/math">
                      <m:f>
                        <m:fPr>
                          <m:ctrlP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fPr>
                        <m:num>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𝟏</m:t>
                          </m:r>
                        </m:num>
                        <m:den>
                          <m:rad>
                            <m:radPr>
                              <m:degHide m:val="on"/>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radPr>
                            <m:deg/>
                            <m:e>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𝟐</m:t>
                              </m:r>
                            </m:e>
                          </m:rad>
                        </m:den>
                      </m:f>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d>
                        <m:dPr>
                          <m:begChr m:val="|"/>
                          <m:endChr m:val=""/>
                          <m:ctrlP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e>
                          </m:d>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f>
                        <m:fPr>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fPr>
                        <m:num>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𝟏</m:t>
                          </m:r>
                        </m:num>
                        <m:den>
                          <m:rad>
                            <m:radPr>
                              <m:degHide m:val="on"/>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radPr>
                            <m:deg/>
                            <m:e>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𝟐</m:t>
                              </m:r>
                            </m:e>
                          </m:rad>
                        </m:den>
                      </m:f>
                      <m:d>
                        <m:dPr>
                          <m:begChr m:val="|"/>
                          <m:endChr m:val=""/>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4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e>
                          </m:d>
                          <m:r>
                            <a:rPr kumimoji="0" lang="en-US" sz="24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oMath>
                  </a14:m>
                  <a:endParaRPr kumimoji="0" lang="en-US" sz="2400" b="0" i="0" u="none" strike="noStrike" kern="1200" cap="none" spc="0" normalizeH="0" baseline="0" noProof="0" dirty="0">
                    <a:ln>
                      <a:noFill/>
                    </a:ln>
                    <a:solidFill>
                      <a:srgbClr val="104210"/>
                    </a:solidFill>
                    <a:effectLst/>
                    <a:uLnTx/>
                    <a:uFillTx/>
                    <a:latin typeface="Calibri"/>
                    <a:ea typeface="+mn-ea"/>
                    <a:cs typeface="+mn-cs"/>
                  </a:endParaRPr>
                </a:p>
              </p:txBody>
            </p:sp>
          </mc:Choice>
          <mc:Fallback xmlns="">
            <p:sp>
              <p:nvSpPr>
                <p:cNvPr id="49" name="Rectangle 48">
                  <a:extLst>
                    <a:ext uri="{FF2B5EF4-FFF2-40B4-BE49-F238E27FC236}">
                      <a16:creationId xmlns:a16="http://schemas.microsoft.com/office/drawing/2014/main" id="{2B119A95-E29A-E41B-2F37-E2ACFB1E88E9}"/>
                    </a:ext>
                  </a:extLst>
                </p:cNvPr>
                <p:cNvSpPr>
                  <a:spLocks noRot="1" noChangeAspect="1" noMove="1" noResize="1" noEditPoints="1" noAdjustHandles="1" noChangeArrowheads="1" noChangeShapeType="1" noTextEdit="1"/>
                </p:cNvSpPr>
                <p:nvPr/>
              </p:nvSpPr>
              <p:spPr>
                <a:xfrm>
                  <a:off x="4804035" y="3471882"/>
                  <a:ext cx="3096873" cy="642163"/>
                </a:xfrm>
                <a:prstGeom prst="rect">
                  <a:avLst/>
                </a:prstGeom>
                <a:blipFill>
                  <a:blip r:embed="rId14"/>
                  <a:stretch>
                    <a:fillRect l="-15102" t="-80392" r="-6939" b="-123529"/>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CBE45AF7-B94D-BC2C-3362-CB7C5EAD32F7}"/>
                </a:ext>
              </a:extLst>
            </p:cNvPr>
            <p:cNvSpPr/>
            <p:nvPr/>
          </p:nvSpPr>
          <p:spPr>
            <a:xfrm>
              <a:off x="4393646" y="1892804"/>
              <a:ext cx="4046162"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b="1" dirty="0">
                  <a:solidFill>
                    <a:srgbClr val="104210"/>
                  </a:solidFill>
                  <a:cs typeface="Arial"/>
                  <a:sym typeface="Arial"/>
                </a:rPr>
                <a:t>States of Equal Superposition</a:t>
              </a:r>
              <a:endParaRPr kumimoji="0" lang="en-US" sz="2400" b="0" i="0" u="none" strike="noStrike" kern="1200" cap="none" spc="0" normalizeH="0" baseline="0" noProof="0" dirty="0">
                <a:ln>
                  <a:noFill/>
                </a:ln>
                <a:solidFill>
                  <a:srgbClr val="104210"/>
                </a:solidFill>
                <a:effectLst/>
                <a:uLnTx/>
                <a:uFillTx/>
                <a:latin typeface="Calibri"/>
              </a:endParaRPr>
            </a:p>
          </p:txBody>
        </p:sp>
      </p:grpSp>
      <mc:AlternateContent xmlns:mc="http://schemas.openxmlformats.org/markup-compatibility/2006" xmlns:a14="http://schemas.microsoft.com/office/drawing/2010/main">
        <mc:Choice Requires="a14">
          <p:sp>
            <p:nvSpPr>
              <p:cNvPr id="2" name="Google Shape;153;p9">
                <a:extLst>
                  <a:ext uri="{FF2B5EF4-FFF2-40B4-BE49-F238E27FC236}">
                    <a16:creationId xmlns:a16="http://schemas.microsoft.com/office/drawing/2014/main" id="{37B0548E-5E57-1CE5-6283-83253E848C75}"/>
                  </a:ext>
                </a:extLst>
              </p:cNvPr>
              <p:cNvSpPr txBox="1"/>
              <p:nvPr/>
            </p:nvSpPr>
            <p:spPr>
              <a:xfrm>
                <a:off x="3147527" y="5135904"/>
                <a:ext cx="593864" cy="523180"/>
              </a:xfrm>
              <a:prstGeom prst="rect">
                <a:avLst/>
              </a:prstGeom>
              <a:noFill/>
              <a:ln>
                <a:noFill/>
              </a:ln>
            </p:spPr>
            <p:txBody>
              <a:bodyPr spcFirstLastPara="1" wrap="square" lIns="91425" tIns="45700" rIns="91425" bIns="4570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ar-AE"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ar-AE"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r>
                                <a:rPr kumimoji="0" lang="en-US"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e>
                          </m:d>
                          <m:r>
                            <a:rPr kumimoji="0" lang="ar-AE"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 </m:t>
                          </m:r>
                        </m:e>
                      </m:d>
                    </m:oMath>
                  </m:oMathPara>
                </a14:m>
                <a:endParaRPr kumimoji="0" lang="ar-AE" sz="2800" b="1" i="0" u="none" strike="noStrike" kern="1200" cap="none" spc="0" normalizeH="0" baseline="0" noProof="0" dirty="0">
                  <a:ln>
                    <a:noFill/>
                  </a:ln>
                  <a:solidFill>
                    <a:srgbClr val="104210"/>
                  </a:solidFill>
                  <a:effectLst/>
                  <a:uLnTx/>
                  <a:uFillTx/>
                  <a:latin typeface="Helvetica" pitchFamily="2" charset="0"/>
                  <a:ea typeface="Arial"/>
                  <a:cs typeface="Arial"/>
                  <a:sym typeface="Arial"/>
                </a:endParaRPr>
              </a:p>
            </p:txBody>
          </p:sp>
        </mc:Choice>
        <mc:Fallback xmlns="">
          <p:sp>
            <p:nvSpPr>
              <p:cNvPr id="2" name="Google Shape;153;p9">
                <a:extLst>
                  <a:ext uri="{FF2B5EF4-FFF2-40B4-BE49-F238E27FC236}">
                    <a16:creationId xmlns:a16="http://schemas.microsoft.com/office/drawing/2014/main" id="{37B0548E-5E57-1CE5-6283-83253E848C75}"/>
                  </a:ext>
                </a:extLst>
              </p:cNvPr>
              <p:cNvSpPr txBox="1">
                <a:spLocks noRot="1" noChangeAspect="1" noMove="1" noResize="1" noEditPoints="1" noAdjustHandles="1" noChangeArrowheads="1" noChangeShapeType="1" noTextEdit="1"/>
              </p:cNvSpPr>
              <p:nvPr/>
            </p:nvSpPr>
            <p:spPr>
              <a:xfrm>
                <a:off x="3147527" y="5135904"/>
                <a:ext cx="593864" cy="523180"/>
              </a:xfrm>
              <a:prstGeom prst="rect">
                <a:avLst/>
              </a:prstGeom>
              <a:blipFill>
                <a:blip r:embed="rId15"/>
                <a:stretch>
                  <a:fillRect l="-112500" t="-133333" r="-66667" b="-20476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65688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down)">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p:bldP spid="29" grpId="0"/>
      <p:bldP spid="32" grpId="0" animBg="1"/>
      <p:bldP spid="38" grpId="0" animBg="1"/>
      <p:bldP spid="44" grpId="0" animBg="1"/>
      <p:bldP spid="45" grpId="0" animBg="1"/>
      <p:bldP spid="46"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Superposition = f(Basis States)</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02"/>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Superposition depends on the basis</a:t>
            </a:r>
            <a:r>
              <a:rPr kumimoji="0" lang="en-US" sz="2400" b="0" i="0" u="none" strike="noStrike" kern="0" cap="none" spc="0" normalizeH="0" noProof="0" dirty="0">
                <a:ln>
                  <a:noFill/>
                </a:ln>
                <a:solidFill>
                  <a:prstClr val="white"/>
                </a:solidFill>
                <a:effectLst/>
                <a:uLnTx/>
                <a:uFillTx/>
                <a:latin typeface="Calibri"/>
                <a:ea typeface="+mn-ea"/>
                <a:cs typeface="+mn-cs"/>
              </a:rPr>
              <a:t> states</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16" name="Google Shape;149;p9">
            <a:extLst>
              <a:ext uri="{FF2B5EF4-FFF2-40B4-BE49-F238E27FC236}">
                <a16:creationId xmlns:a16="http://schemas.microsoft.com/office/drawing/2014/main" id="{6B65DD9A-6D16-A24A-7964-F81EB15D93C6}"/>
              </a:ext>
            </a:extLst>
          </p:cNvPr>
          <p:cNvGrpSpPr/>
          <p:nvPr/>
        </p:nvGrpSpPr>
        <p:grpSpPr>
          <a:xfrm>
            <a:off x="82062" y="1756225"/>
            <a:ext cx="3495761" cy="3383647"/>
            <a:chOff x="1137999" y="1930813"/>
            <a:chExt cx="3177887" cy="3075967"/>
          </a:xfrm>
        </p:grpSpPr>
        <p:grpSp>
          <p:nvGrpSpPr>
            <p:cNvPr id="17" name="Google Shape;150;p9">
              <a:extLst>
                <a:ext uri="{FF2B5EF4-FFF2-40B4-BE49-F238E27FC236}">
                  <a16:creationId xmlns:a16="http://schemas.microsoft.com/office/drawing/2014/main" id="{97357AA1-E768-1F33-4585-4B6D2884CA44}"/>
                </a:ext>
              </a:extLst>
            </p:cNvPr>
            <p:cNvGrpSpPr/>
            <p:nvPr/>
          </p:nvGrpSpPr>
          <p:grpSpPr>
            <a:xfrm>
              <a:off x="1137999" y="1983025"/>
              <a:ext cx="3177887" cy="3023755"/>
              <a:chOff x="7543800" y="1600200"/>
              <a:chExt cx="1905000" cy="1828800"/>
            </a:xfrm>
          </p:grpSpPr>
          <p:cxnSp>
            <p:nvCxnSpPr>
              <p:cNvPr id="19" name="Google Shape;157;p9">
                <a:extLst>
                  <a:ext uri="{FF2B5EF4-FFF2-40B4-BE49-F238E27FC236}">
                    <a16:creationId xmlns:a16="http://schemas.microsoft.com/office/drawing/2014/main" id="{A9EF79A6-67ED-FB58-E451-B9FFF9944CF3}"/>
                  </a:ext>
                </a:extLst>
              </p:cNvPr>
              <p:cNvCxnSpPr/>
              <p:nvPr/>
            </p:nvCxnSpPr>
            <p:spPr>
              <a:xfrm rot="10800000" flipH="1">
                <a:off x="8458200" y="2076391"/>
                <a:ext cx="328567" cy="438208"/>
              </a:xfrm>
              <a:prstGeom prst="straightConnector1">
                <a:avLst/>
              </a:prstGeom>
              <a:noFill/>
              <a:ln w="57150" cap="flat" cmpd="sng">
                <a:solidFill>
                  <a:srgbClr val="5C9BA4"/>
                </a:solidFill>
                <a:prstDash val="solid"/>
                <a:round/>
                <a:headEnd type="none" w="med" len="med"/>
                <a:tailEnd type="triangle" w="med" len="med"/>
              </a:ln>
            </p:spPr>
          </p:cxnSp>
          <p:sp>
            <p:nvSpPr>
              <p:cNvPr id="20" name="Google Shape;153;p9">
                <a:extLst>
                  <a:ext uri="{FF2B5EF4-FFF2-40B4-BE49-F238E27FC236}">
                    <a16:creationId xmlns:a16="http://schemas.microsoft.com/office/drawing/2014/main" id="{050A4A14-4B63-13AA-491E-69B4C8CDCA0D}"/>
                  </a:ext>
                </a:extLst>
              </p:cNvPr>
              <p:cNvSpPr txBox="1"/>
              <p:nvPr/>
            </p:nvSpPr>
            <p:spPr>
              <a:xfrm>
                <a:off x="9101178" y="2501204"/>
                <a:ext cx="179886" cy="253808"/>
              </a:xfrm>
              <a:prstGeom prst="rect">
                <a:avLst/>
              </a:prstGeom>
              <a:noFill/>
              <a:ln>
                <a:noFill/>
              </a:ln>
            </p:spPr>
            <p:txBody>
              <a:bodyPr spcFirstLastPara="1" wrap="square" lIns="91425" tIns="45700" rIns="91425" bIns="45700" anchor="ctr" anchorCtr="0">
                <a:spAutoFit/>
              </a:bodyPr>
              <a:lstStyle/>
              <a:p>
                <a:pPr algn="ctr" defTabSz="457200"/>
                <a:r>
                  <a:rPr lang="en-US" sz="2400" b="1" dirty="0">
                    <a:solidFill>
                      <a:srgbClr val="022539"/>
                    </a:solidFill>
                    <a:latin typeface="Helvetica" pitchFamily="2" charset="0"/>
                    <a:ea typeface="Arial"/>
                    <a:cs typeface="Arial"/>
                    <a:sym typeface="Arial"/>
                  </a:rPr>
                  <a:t>x</a:t>
                </a:r>
                <a:endParaRPr sz="2400" b="1" dirty="0">
                  <a:solidFill>
                    <a:srgbClr val="022539"/>
                  </a:solidFill>
                  <a:latin typeface="Helvetica" pitchFamily="2" charset="0"/>
                  <a:ea typeface="Arial"/>
                  <a:cs typeface="Arial"/>
                  <a:sym typeface="Arial"/>
                </a:endParaRPr>
              </a:p>
            </p:txBody>
          </p:sp>
          <p:sp>
            <p:nvSpPr>
              <p:cNvPr id="40" name="Google Shape;155;p9">
                <a:extLst>
                  <a:ext uri="{FF2B5EF4-FFF2-40B4-BE49-F238E27FC236}">
                    <a16:creationId xmlns:a16="http://schemas.microsoft.com/office/drawing/2014/main" id="{FB665563-2C1F-9C34-46D0-6E888E064B17}"/>
                  </a:ext>
                </a:extLst>
              </p:cNvPr>
              <p:cNvSpPr txBox="1"/>
              <p:nvPr/>
            </p:nvSpPr>
            <p:spPr>
              <a:xfrm>
                <a:off x="7747413" y="2499099"/>
                <a:ext cx="110737" cy="223376"/>
              </a:xfrm>
              <a:prstGeom prst="rect">
                <a:avLst/>
              </a:prstGeom>
              <a:noFill/>
              <a:ln>
                <a:noFill/>
              </a:ln>
            </p:spPr>
            <p:txBody>
              <a:bodyPr spcFirstLastPara="1" wrap="square" lIns="91425" tIns="45700" rIns="91425" bIns="45700" anchor="ctr" anchorCtr="0">
                <a:spAutoFit/>
              </a:bodyPr>
              <a:lstStyle/>
              <a:p>
                <a:pPr algn="ctr" defTabSz="457200"/>
                <a:endParaRPr>
                  <a:solidFill>
                    <a:srgbClr val="022539"/>
                  </a:solidFill>
                  <a:latin typeface="Arial"/>
                  <a:ea typeface="Arial"/>
                  <a:cs typeface="Arial"/>
                  <a:sym typeface="Arial"/>
                </a:endParaRPr>
              </a:p>
            </p:txBody>
          </p:sp>
          <p:sp>
            <p:nvSpPr>
              <p:cNvPr id="41" name="Google Shape;156;p9">
                <a:extLst>
                  <a:ext uri="{FF2B5EF4-FFF2-40B4-BE49-F238E27FC236}">
                    <a16:creationId xmlns:a16="http://schemas.microsoft.com/office/drawing/2014/main" id="{73892B03-BED2-D900-2851-B8ABA158FA87}"/>
                  </a:ext>
                </a:extLst>
              </p:cNvPr>
              <p:cNvSpPr txBox="1"/>
              <p:nvPr/>
            </p:nvSpPr>
            <p:spPr>
              <a:xfrm>
                <a:off x="7937501" y="3056743"/>
                <a:ext cx="714375" cy="223376"/>
              </a:xfrm>
              <a:prstGeom prst="rect">
                <a:avLst/>
              </a:prstGeom>
              <a:noFill/>
              <a:ln>
                <a:noFill/>
              </a:ln>
            </p:spPr>
            <p:txBody>
              <a:bodyPr spcFirstLastPara="1" wrap="square" lIns="91425" tIns="45700" rIns="91425" bIns="45700" anchor="ctr" anchorCtr="0">
                <a:spAutoFit/>
              </a:bodyPr>
              <a:lstStyle/>
              <a:p>
                <a:pPr algn="ctr" defTabSz="457200"/>
                <a:endParaRPr>
                  <a:solidFill>
                    <a:srgbClr val="022539"/>
                  </a:solidFill>
                  <a:latin typeface="Arial"/>
                  <a:ea typeface="Arial"/>
                  <a:cs typeface="Arial"/>
                  <a:sym typeface="Arial"/>
                </a:endParaRPr>
              </a:p>
            </p:txBody>
          </p:sp>
          <p:sp>
            <p:nvSpPr>
              <p:cNvPr id="42" name="Google Shape;158;p9">
                <a:extLst>
                  <a:ext uri="{FF2B5EF4-FFF2-40B4-BE49-F238E27FC236}">
                    <a16:creationId xmlns:a16="http://schemas.microsoft.com/office/drawing/2014/main" id="{BBD6FE98-7B05-97D2-0A2B-E88386329028}"/>
                  </a:ext>
                </a:extLst>
              </p:cNvPr>
              <p:cNvSpPr txBox="1"/>
              <p:nvPr/>
            </p:nvSpPr>
            <p:spPr>
              <a:xfrm>
                <a:off x="8604204" y="2235297"/>
                <a:ext cx="304892" cy="253808"/>
              </a:xfrm>
              <a:prstGeom prst="rect">
                <a:avLst/>
              </a:prstGeom>
              <a:noFill/>
              <a:ln>
                <a:noFill/>
              </a:ln>
            </p:spPr>
            <p:txBody>
              <a:bodyPr spcFirstLastPara="1" wrap="square" lIns="91425" tIns="45700" rIns="91425" bIns="45700" anchor="ctr" anchorCtr="0">
                <a:spAutoFit/>
              </a:bodyPr>
              <a:lstStyle/>
              <a:p>
                <a:pPr algn="ctr" defTabSz="457200"/>
                <a:r>
                  <a:rPr lang="en-US" sz="2400" b="1" dirty="0" err="1">
                    <a:solidFill>
                      <a:srgbClr val="022539"/>
                    </a:solidFill>
                    <a:latin typeface="Helvetica" pitchFamily="2" charset="0"/>
                    <a:ea typeface="Arial"/>
                    <a:cs typeface="Arial"/>
                    <a:sym typeface="Arial"/>
                  </a:rPr>
                  <a:t>θ</a:t>
                </a:r>
                <a:endParaRPr sz="2400" b="1" dirty="0">
                  <a:solidFill>
                    <a:srgbClr val="022539"/>
                  </a:solidFill>
                  <a:latin typeface="Helvetica" pitchFamily="2" charset="0"/>
                  <a:ea typeface="Arial"/>
                  <a:cs typeface="Arial"/>
                  <a:sym typeface="Arial"/>
                </a:endParaRPr>
              </a:p>
            </p:txBody>
          </p:sp>
          <p:sp>
            <p:nvSpPr>
              <p:cNvPr id="51" name="Google Shape;159;p9">
                <a:extLst>
                  <a:ext uri="{FF2B5EF4-FFF2-40B4-BE49-F238E27FC236}">
                    <a16:creationId xmlns:a16="http://schemas.microsoft.com/office/drawing/2014/main" id="{0582AAC6-D7A5-664E-45DB-7F902E9B8C55}"/>
                  </a:ext>
                </a:extLst>
              </p:cNvPr>
              <p:cNvSpPr/>
              <p:nvPr/>
            </p:nvSpPr>
            <p:spPr>
              <a:xfrm>
                <a:off x="7919977" y="1956498"/>
                <a:ext cx="1101052" cy="1106632"/>
              </a:xfrm>
              <a:prstGeom prst="ellipse">
                <a:avLst/>
              </a:prstGeom>
              <a:noFill/>
              <a:ln w="38100" cap="flat" cmpd="sng">
                <a:solidFill>
                  <a:srgbClr val="08345A"/>
                </a:solidFill>
                <a:prstDash val="dash"/>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defTabSz="457200"/>
                <a:endParaRPr>
                  <a:solidFill>
                    <a:srgbClr val="FFFFFF"/>
                  </a:solidFill>
                  <a:latin typeface="Arial"/>
                  <a:ea typeface="Arial"/>
                  <a:cs typeface="Arial"/>
                  <a:sym typeface="Arial"/>
                </a:endParaRPr>
              </a:p>
            </p:txBody>
          </p:sp>
          <p:cxnSp>
            <p:nvCxnSpPr>
              <p:cNvPr id="52" name="Google Shape;151;p9">
                <a:extLst>
                  <a:ext uri="{FF2B5EF4-FFF2-40B4-BE49-F238E27FC236}">
                    <a16:creationId xmlns:a16="http://schemas.microsoft.com/office/drawing/2014/main" id="{E742E135-9E6F-72D3-1CAA-CB2D0A47749E}"/>
                  </a:ext>
                </a:extLst>
              </p:cNvPr>
              <p:cNvCxnSpPr/>
              <p:nvPr/>
            </p:nvCxnSpPr>
            <p:spPr>
              <a:xfrm>
                <a:off x="7543800" y="2514600"/>
                <a:ext cx="1905000" cy="0"/>
              </a:xfrm>
              <a:prstGeom prst="straightConnector1">
                <a:avLst/>
              </a:prstGeom>
              <a:noFill/>
              <a:ln w="57150" cap="flat" cmpd="sng">
                <a:solidFill>
                  <a:srgbClr val="F06F34"/>
                </a:solidFill>
                <a:prstDash val="solid"/>
                <a:round/>
                <a:headEnd type="triangle" w="med" len="med"/>
                <a:tailEnd type="triangle" w="med" len="med"/>
              </a:ln>
            </p:spPr>
          </p:cxnSp>
          <p:cxnSp>
            <p:nvCxnSpPr>
              <p:cNvPr id="53" name="Google Shape;152;p9">
                <a:extLst>
                  <a:ext uri="{FF2B5EF4-FFF2-40B4-BE49-F238E27FC236}">
                    <a16:creationId xmlns:a16="http://schemas.microsoft.com/office/drawing/2014/main" id="{3B921820-D049-B5AA-A101-C99FF84EC70A}"/>
                  </a:ext>
                </a:extLst>
              </p:cNvPr>
              <p:cNvCxnSpPr/>
              <p:nvPr/>
            </p:nvCxnSpPr>
            <p:spPr>
              <a:xfrm>
                <a:off x="8458200" y="1600200"/>
                <a:ext cx="0" cy="1828800"/>
              </a:xfrm>
              <a:prstGeom prst="straightConnector1">
                <a:avLst/>
              </a:prstGeom>
              <a:noFill/>
              <a:ln w="57150" cap="flat" cmpd="sng">
                <a:solidFill>
                  <a:srgbClr val="F8C335"/>
                </a:solidFill>
                <a:prstDash val="solid"/>
                <a:round/>
                <a:headEnd type="triangle" w="med" len="med"/>
                <a:tailEnd type="triangle" w="med" len="med"/>
              </a:ln>
            </p:spPr>
          </p:cxnSp>
        </p:grpSp>
        <p:sp>
          <p:nvSpPr>
            <p:cNvPr id="18" name="Google Shape;161;p9">
              <a:extLst>
                <a:ext uri="{FF2B5EF4-FFF2-40B4-BE49-F238E27FC236}">
                  <a16:creationId xmlns:a16="http://schemas.microsoft.com/office/drawing/2014/main" id="{840D674A-2696-EA95-28CF-BBA01FF5FA2D}"/>
                </a:ext>
              </a:extLst>
            </p:cNvPr>
            <p:cNvSpPr txBox="1"/>
            <p:nvPr/>
          </p:nvSpPr>
          <p:spPr>
            <a:xfrm>
              <a:off x="2269782" y="1930813"/>
              <a:ext cx="300083" cy="419648"/>
            </a:xfrm>
            <a:prstGeom prst="rect">
              <a:avLst/>
            </a:prstGeom>
            <a:noFill/>
            <a:ln>
              <a:noFill/>
            </a:ln>
          </p:spPr>
          <p:txBody>
            <a:bodyPr spcFirstLastPara="1" wrap="square" lIns="91425" tIns="45700" rIns="91425" bIns="45700" anchor="ctr" anchorCtr="0">
              <a:spAutoFit/>
            </a:bodyPr>
            <a:lstStyle/>
            <a:p>
              <a:pPr algn="ctr" defTabSz="457200"/>
              <a:r>
                <a:rPr lang="en-US" sz="2400" b="1">
                  <a:solidFill>
                    <a:srgbClr val="022539"/>
                  </a:solidFill>
                  <a:latin typeface="Helvetica" pitchFamily="2" charset="0"/>
                  <a:ea typeface="Arial"/>
                  <a:cs typeface="Arial"/>
                  <a:sym typeface="Arial"/>
                </a:rPr>
                <a:t>y</a:t>
              </a:r>
              <a:endParaRPr sz="2400" b="1">
                <a:solidFill>
                  <a:srgbClr val="022539"/>
                </a:solidFill>
                <a:latin typeface="Helvetica" pitchFamily="2" charset="0"/>
                <a:ea typeface="Arial"/>
                <a:cs typeface="Arial"/>
                <a:sym typeface="Arial"/>
              </a:endParaRPr>
            </a:p>
          </p:txBody>
        </p:sp>
      </p:grpSp>
      <p:sp>
        <p:nvSpPr>
          <p:cNvPr id="59" name="Title 1">
            <a:extLst>
              <a:ext uri="{FF2B5EF4-FFF2-40B4-BE49-F238E27FC236}">
                <a16:creationId xmlns:a16="http://schemas.microsoft.com/office/drawing/2014/main" id="{D29DF818-C95A-1D51-CDD3-2CFD29ED5C1E}"/>
              </a:ext>
            </a:extLst>
          </p:cNvPr>
          <p:cNvSpPr txBox="1">
            <a:spLocks/>
          </p:cNvSpPr>
          <p:nvPr/>
        </p:nvSpPr>
        <p:spPr>
          <a:xfrm>
            <a:off x="5623955" y="1054167"/>
            <a:ext cx="4572000" cy="485775"/>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b="1" dirty="0">
                <a:solidFill>
                  <a:srgbClr val="104210"/>
                </a:solidFill>
                <a:latin typeface="Helvetica Neue"/>
                <a:cs typeface="Helvetica Neue"/>
              </a:rPr>
              <a:t>Is the </a:t>
            </a:r>
            <a:r>
              <a:rPr lang="en-US" sz="2400" b="1" dirty="0" err="1">
                <a:solidFill>
                  <a:srgbClr val="104210"/>
                </a:solidFill>
                <a:latin typeface="Helvetica Neue"/>
                <a:cs typeface="Helvetica Neue"/>
              </a:rPr>
              <a:t>qubit</a:t>
            </a:r>
            <a:r>
              <a:rPr lang="en-US" sz="2400" b="1" dirty="0">
                <a:solidFill>
                  <a:srgbClr val="104210"/>
                </a:solidFill>
                <a:latin typeface="Helvetica Neue"/>
                <a:cs typeface="Helvetica Neue"/>
              </a:rPr>
              <a:t> in superposition?</a:t>
            </a:r>
          </a:p>
        </p:txBody>
      </p:sp>
      <p:graphicFrame>
        <p:nvGraphicFramePr>
          <p:cNvPr id="60" name="Table 59">
            <a:extLst>
              <a:ext uri="{FF2B5EF4-FFF2-40B4-BE49-F238E27FC236}">
                <a16:creationId xmlns:a16="http://schemas.microsoft.com/office/drawing/2014/main" id="{3B00EEFA-07F4-D962-8DB3-944B4BA55122}"/>
              </a:ext>
            </a:extLst>
          </p:cNvPr>
          <p:cNvGraphicFramePr>
            <a:graphicFrameLocks noGrp="1"/>
          </p:cNvGraphicFramePr>
          <p:nvPr>
            <p:extLst>
              <p:ext uri="{D42A27DB-BD31-4B8C-83A1-F6EECF244321}">
                <p14:modId xmlns:p14="http://schemas.microsoft.com/office/powerpoint/2010/main" val="84705859"/>
              </p:ext>
            </p:extLst>
          </p:nvPr>
        </p:nvGraphicFramePr>
        <p:xfrm>
          <a:off x="4567615" y="1651546"/>
          <a:ext cx="6684680" cy="3933138"/>
        </p:xfrm>
        <a:graphic>
          <a:graphicData uri="http://schemas.openxmlformats.org/drawingml/2006/table">
            <a:tbl>
              <a:tblPr firstRow="1" bandRow="1"/>
              <a:tblGrid>
                <a:gridCol w="1655804">
                  <a:extLst>
                    <a:ext uri="{9D8B030D-6E8A-4147-A177-3AD203B41FA5}">
                      <a16:colId xmlns:a16="http://schemas.microsoft.com/office/drawing/2014/main" val="20000"/>
                    </a:ext>
                  </a:extLst>
                </a:gridCol>
                <a:gridCol w="2414016">
                  <a:extLst>
                    <a:ext uri="{9D8B030D-6E8A-4147-A177-3AD203B41FA5}">
                      <a16:colId xmlns:a16="http://schemas.microsoft.com/office/drawing/2014/main" val="20001"/>
                    </a:ext>
                  </a:extLst>
                </a:gridCol>
                <a:gridCol w="2614860">
                  <a:extLst>
                    <a:ext uri="{9D8B030D-6E8A-4147-A177-3AD203B41FA5}">
                      <a16:colId xmlns:a16="http://schemas.microsoft.com/office/drawing/2014/main" val="20002"/>
                    </a:ext>
                  </a:extLst>
                </a:gridCol>
              </a:tblGrid>
              <a:tr h="809499">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algn="ctr"/>
                      <a:r>
                        <a:rPr lang="en-US" sz="2400" dirty="0"/>
                        <a:t>Theta</a:t>
                      </a:r>
                    </a:p>
                    <a:p>
                      <a:pPr algn="ctr"/>
                      <a:r>
                        <a:rPr lang="en-US" sz="2400" dirty="0"/>
                        <a:t>(degrees)</a:t>
                      </a:r>
                    </a:p>
                  </a:txBody>
                  <a:tcPr>
                    <a:lnL w="12700" cmpd="sng">
                      <a:solidFill>
                        <a:srgbClr val="022539"/>
                      </a:solidFill>
                    </a:lnL>
                    <a:lnR>
                      <a:noFill/>
                    </a:lnR>
                    <a:lnT w="12700" cmpd="sng">
                      <a:solidFill>
                        <a:srgbClr val="022539"/>
                      </a:solidFill>
                    </a:lnT>
                    <a:lnB w="12700" cmpd="sng">
                      <a:solidFill>
                        <a:srgbClr val="022539"/>
                      </a:solidFill>
                    </a:lnB>
                    <a:lnTlToBr w="12700" cmpd="sng">
                      <a:noFill/>
                      <a:prstDash val="solid"/>
                    </a:lnTlToBr>
                    <a:lnBlToTr w="12700" cmpd="sng">
                      <a:noFill/>
                      <a:prstDash val="solid"/>
                    </a:lnBlToTr>
                    <a:solidFill>
                      <a:srgbClr val="022539"/>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algn="ctr"/>
                      <a:r>
                        <a:rPr lang="en-US" sz="2400" dirty="0"/>
                        <a:t>Standard Basis</a:t>
                      </a:r>
                    </a:p>
                    <a:p>
                      <a:pPr algn="ctr"/>
                      <a:r>
                        <a:rPr lang="en-US" sz="2400" dirty="0"/>
                        <a:t>|0&gt;</a:t>
                      </a:r>
                      <a:r>
                        <a:rPr lang="en-US" sz="2400" baseline="0" dirty="0"/>
                        <a:t> and |1&gt;</a:t>
                      </a:r>
                      <a:endParaRPr lang="en-US" sz="2400" dirty="0"/>
                    </a:p>
                  </a:txBody>
                  <a:tcPr>
                    <a:lnL>
                      <a:noFill/>
                    </a:lnL>
                    <a:lnR>
                      <a:noFill/>
                    </a:lnR>
                    <a:lnT w="12700" cmpd="sng">
                      <a:solidFill>
                        <a:srgbClr val="022539"/>
                      </a:solidFill>
                    </a:lnT>
                    <a:lnB w="12700" cmpd="sng">
                      <a:solidFill>
                        <a:srgbClr val="022539"/>
                      </a:solidFill>
                    </a:lnB>
                    <a:lnTlToBr w="12700" cmpd="sng">
                      <a:noFill/>
                      <a:prstDash val="solid"/>
                    </a:lnTlToBr>
                    <a:lnBlToTr w="12700" cmpd="sng">
                      <a:noFill/>
                      <a:prstDash val="solid"/>
                    </a:lnBlToTr>
                    <a:solidFill>
                      <a:srgbClr val="022539"/>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algn="ctr"/>
                      <a:r>
                        <a:rPr lang="en-US" sz="2400" dirty="0" err="1"/>
                        <a:t>Hadamard</a:t>
                      </a:r>
                      <a:r>
                        <a:rPr lang="en-US" sz="2400" baseline="0" dirty="0"/>
                        <a:t> Basis</a:t>
                      </a:r>
                    </a:p>
                    <a:p>
                      <a:pPr algn="ctr"/>
                      <a:r>
                        <a:rPr lang="en-US" sz="2400" baseline="0" dirty="0"/>
                        <a:t>|+&gt; and |-&gt;</a:t>
                      </a:r>
                      <a:endParaRPr lang="en-US" sz="2400" dirty="0"/>
                    </a:p>
                  </a:txBody>
                  <a:tcPr>
                    <a:lnL>
                      <a:noFill/>
                    </a:lnL>
                    <a:lnR w="12700" cmpd="sng">
                      <a:solidFill>
                        <a:srgbClr val="022539"/>
                      </a:solidFill>
                    </a:lnR>
                    <a:lnT w="12700" cmpd="sng">
                      <a:solidFill>
                        <a:srgbClr val="022539"/>
                      </a:solidFill>
                    </a:lnT>
                    <a:lnB w="12700" cmpd="sng">
                      <a:solidFill>
                        <a:srgbClr val="022539"/>
                      </a:solidFill>
                    </a:lnB>
                    <a:lnTlToBr w="12700" cmpd="sng">
                      <a:noFill/>
                      <a:prstDash val="solid"/>
                    </a:lnTlToBr>
                    <a:lnBlToTr w="12700" cmpd="sng">
                      <a:noFill/>
                      <a:prstDash val="solid"/>
                    </a:lnBlToTr>
                    <a:solidFill>
                      <a:srgbClr val="022539"/>
                    </a:solidFill>
                  </a:tcPr>
                </a:tc>
                <a:extLst>
                  <a:ext uri="{0D108BD9-81ED-4DB2-BD59-A6C34878D82A}">
                    <a16:rowId xmlns:a16="http://schemas.microsoft.com/office/drawing/2014/main" val="10000"/>
                  </a:ext>
                </a:extLst>
              </a:tr>
              <a:tr h="518363">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400" dirty="0">
                          <a:solidFill>
                            <a:srgbClr val="104210"/>
                          </a:solidFill>
                        </a:rPr>
                        <a:t>0</a:t>
                      </a:r>
                    </a:p>
                  </a:txBody>
                  <a:tcPr>
                    <a:lnL w="12700" cmpd="sng">
                      <a:solidFill>
                        <a:srgbClr val="022539"/>
                      </a:solidFill>
                    </a:lnL>
                    <a:lnR>
                      <a:noFill/>
                    </a:lnR>
                    <a:lnT w="12700" cmpd="sng">
                      <a:solidFill>
                        <a:srgbClr val="022539"/>
                      </a:solidFill>
                    </a:lnT>
                    <a:lnB w="12700" cmpd="sng">
                      <a:solidFill>
                        <a:srgbClr val="022539"/>
                      </a:solidFill>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400" dirty="0">
                          <a:solidFill>
                            <a:srgbClr val="104210"/>
                          </a:solidFill>
                        </a:rPr>
                        <a:t>No</a:t>
                      </a:r>
                    </a:p>
                  </a:txBody>
                  <a:tcPr>
                    <a:lnL>
                      <a:noFill/>
                    </a:lnL>
                    <a:lnR>
                      <a:noFill/>
                    </a:lnR>
                    <a:lnT w="12700" cmpd="sng">
                      <a:solidFill>
                        <a:srgbClr val="022539"/>
                      </a:solidFill>
                    </a:lnT>
                    <a:lnB w="12700" cmpd="sng">
                      <a:solidFill>
                        <a:srgbClr val="022539"/>
                      </a:solidFill>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400" dirty="0">
                          <a:solidFill>
                            <a:srgbClr val="104210"/>
                          </a:solidFill>
                        </a:rPr>
                        <a:t>Yes</a:t>
                      </a:r>
                    </a:p>
                  </a:txBody>
                  <a:tcPr>
                    <a:lnL>
                      <a:noFill/>
                    </a:lnL>
                    <a:lnR w="12700" cmpd="sng">
                      <a:solidFill>
                        <a:srgbClr val="022539"/>
                      </a:solidFill>
                    </a:lnR>
                    <a:lnT w="12700" cmpd="sng">
                      <a:solidFill>
                        <a:srgbClr val="022539"/>
                      </a:solidFill>
                    </a:lnT>
                    <a:lnB w="12700" cmpd="sng">
                      <a:solidFill>
                        <a:srgbClr val="022539"/>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18363">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400" dirty="0">
                          <a:solidFill>
                            <a:srgbClr val="104210"/>
                          </a:solidFill>
                        </a:rPr>
                        <a:t>45</a:t>
                      </a:r>
                    </a:p>
                  </a:txBody>
                  <a:tcPr>
                    <a:lnL w="12700" cmpd="sng">
                      <a:solidFill>
                        <a:srgbClr val="022539"/>
                      </a:solidFill>
                    </a:lnL>
                    <a:lnR>
                      <a:noFill/>
                    </a:lnR>
                    <a:lnT w="12700" cmpd="sng">
                      <a:solidFill>
                        <a:srgbClr val="022539"/>
                      </a:solidFill>
                    </a:lnT>
                    <a:lnB w="12700" cmpd="sng">
                      <a:solidFill>
                        <a:srgbClr val="022539"/>
                      </a:solidFill>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400" dirty="0">
                          <a:solidFill>
                            <a:srgbClr val="104210"/>
                          </a:solidFill>
                        </a:rPr>
                        <a:t>Yes</a:t>
                      </a:r>
                    </a:p>
                  </a:txBody>
                  <a:tcPr>
                    <a:lnL>
                      <a:noFill/>
                    </a:lnL>
                    <a:lnR>
                      <a:noFill/>
                    </a:lnR>
                    <a:lnT w="12700" cmpd="sng">
                      <a:solidFill>
                        <a:srgbClr val="022539"/>
                      </a:solidFill>
                    </a:lnT>
                    <a:lnB w="12700" cmpd="sng">
                      <a:solidFill>
                        <a:srgbClr val="022539"/>
                      </a:solidFill>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400" dirty="0">
                          <a:solidFill>
                            <a:srgbClr val="104210"/>
                          </a:solidFill>
                        </a:rPr>
                        <a:t>No</a:t>
                      </a:r>
                    </a:p>
                  </a:txBody>
                  <a:tcPr>
                    <a:lnL>
                      <a:noFill/>
                    </a:lnL>
                    <a:lnR w="12700" cmpd="sng">
                      <a:solidFill>
                        <a:srgbClr val="022539"/>
                      </a:solidFill>
                    </a:lnR>
                    <a:lnT w="12700" cmpd="sng">
                      <a:solidFill>
                        <a:srgbClr val="022539"/>
                      </a:solidFill>
                    </a:lnT>
                    <a:lnB w="12700" cmpd="sng">
                      <a:solidFill>
                        <a:srgbClr val="022539"/>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18363">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400" dirty="0">
                          <a:solidFill>
                            <a:srgbClr val="104210"/>
                          </a:solidFill>
                        </a:rPr>
                        <a:t>90</a:t>
                      </a:r>
                    </a:p>
                  </a:txBody>
                  <a:tcPr>
                    <a:lnL w="12700" cmpd="sng">
                      <a:solidFill>
                        <a:srgbClr val="022539"/>
                      </a:solidFill>
                    </a:lnL>
                    <a:lnR>
                      <a:noFill/>
                    </a:lnR>
                    <a:lnT w="12700" cmpd="sng">
                      <a:solidFill>
                        <a:srgbClr val="022539"/>
                      </a:solidFill>
                    </a:lnT>
                    <a:lnB w="12700" cmpd="sng">
                      <a:solidFill>
                        <a:srgbClr val="022539"/>
                      </a:solidFill>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400" dirty="0">
                          <a:solidFill>
                            <a:srgbClr val="104210"/>
                          </a:solidFill>
                        </a:rPr>
                        <a:t>No</a:t>
                      </a:r>
                    </a:p>
                  </a:txBody>
                  <a:tcPr>
                    <a:lnL>
                      <a:noFill/>
                    </a:lnL>
                    <a:lnR>
                      <a:noFill/>
                    </a:lnR>
                    <a:lnT w="12700" cmpd="sng">
                      <a:solidFill>
                        <a:srgbClr val="022539"/>
                      </a:solidFill>
                    </a:lnT>
                    <a:lnB w="12700" cmpd="sng">
                      <a:solidFill>
                        <a:srgbClr val="022539"/>
                      </a:solidFill>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400" dirty="0">
                          <a:solidFill>
                            <a:srgbClr val="104210"/>
                          </a:solidFill>
                        </a:rPr>
                        <a:t>Yes</a:t>
                      </a:r>
                    </a:p>
                  </a:txBody>
                  <a:tcPr>
                    <a:lnL>
                      <a:noFill/>
                    </a:lnL>
                    <a:lnR w="12700" cmpd="sng">
                      <a:solidFill>
                        <a:srgbClr val="022539"/>
                      </a:solidFill>
                    </a:lnR>
                    <a:lnT w="12700" cmpd="sng">
                      <a:solidFill>
                        <a:srgbClr val="022539"/>
                      </a:solidFill>
                    </a:lnT>
                    <a:lnB w="12700" cmpd="sng">
                      <a:solidFill>
                        <a:srgbClr val="022539"/>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18363">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400" dirty="0">
                          <a:solidFill>
                            <a:srgbClr val="104210"/>
                          </a:solidFill>
                        </a:rPr>
                        <a:t>-45</a:t>
                      </a:r>
                    </a:p>
                  </a:txBody>
                  <a:tcPr>
                    <a:lnL w="12700" cmpd="sng">
                      <a:solidFill>
                        <a:srgbClr val="022539"/>
                      </a:solidFill>
                    </a:lnL>
                    <a:lnR>
                      <a:noFill/>
                    </a:lnR>
                    <a:lnT w="12700" cmpd="sng">
                      <a:solidFill>
                        <a:srgbClr val="022539"/>
                      </a:solidFill>
                    </a:lnT>
                    <a:lnB w="12700" cmpd="sng">
                      <a:solidFill>
                        <a:srgbClr val="022539"/>
                      </a:solidFill>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400" dirty="0">
                          <a:solidFill>
                            <a:srgbClr val="104210"/>
                          </a:solidFill>
                        </a:rPr>
                        <a:t>Yes</a:t>
                      </a:r>
                    </a:p>
                  </a:txBody>
                  <a:tcPr>
                    <a:lnL>
                      <a:noFill/>
                    </a:lnL>
                    <a:lnR>
                      <a:noFill/>
                    </a:lnR>
                    <a:lnT w="12700" cmpd="sng">
                      <a:solidFill>
                        <a:srgbClr val="022539"/>
                      </a:solidFill>
                    </a:lnT>
                    <a:lnB w="12700" cmpd="sng">
                      <a:solidFill>
                        <a:srgbClr val="022539"/>
                      </a:solidFill>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400" dirty="0">
                          <a:solidFill>
                            <a:srgbClr val="104210"/>
                          </a:solidFill>
                        </a:rPr>
                        <a:t>No</a:t>
                      </a:r>
                    </a:p>
                  </a:txBody>
                  <a:tcPr>
                    <a:lnL>
                      <a:noFill/>
                    </a:lnL>
                    <a:lnR w="12700" cmpd="sng">
                      <a:solidFill>
                        <a:srgbClr val="022539"/>
                      </a:solidFill>
                    </a:lnR>
                    <a:lnT w="12700" cmpd="sng">
                      <a:solidFill>
                        <a:srgbClr val="022539"/>
                      </a:solidFill>
                    </a:lnT>
                    <a:lnB w="12700" cmpd="sng">
                      <a:solidFill>
                        <a:srgbClr val="022539"/>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18363">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400" dirty="0">
                          <a:solidFill>
                            <a:srgbClr val="104210"/>
                          </a:solidFill>
                        </a:rPr>
                        <a:t>30</a:t>
                      </a:r>
                    </a:p>
                  </a:txBody>
                  <a:tcPr>
                    <a:lnL w="12700" cmpd="sng">
                      <a:solidFill>
                        <a:srgbClr val="022539"/>
                      </a:solidFill>
                    </a:lnL>
                    <a:lnR>
                      <a:noFill/>
                    </a:lnR>
                    <a:lnT w="12700" cmpd="sng">
                      <a:solidFill>
                        <a:srgbClr val="022539"/>
                      </a:solidFill>
                    </a:lnT>
                    <a:lnB w="12700" cmpd="sng">
                      <a:solidFill>
                        <a:srgbClr val="022539"/>
                      </a:solidFill>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400" dirty="0">
                          <a:solidFill>
                            <a:srgbClr val="104210"/>
                          </a:solidFill>
                        </a:rPr>
                        <a:t>Yes</a:t>
                      </a:r>
                    </a:p>
                  </a:txBody>
                  <a:tcPr>
                    <a:lnL>
                      <a:noFill/>
                    </a:lnL>
                    <a:lnR>
                      <a:noFill/>
                    </a:lnR>
                    <a:lnT w="12700" cmpd="sng">
                      <a:solidFill>
                        <a:srgbClr val="022539"/>
                      </a:solidFill>
                    </a:lnT>
                    <a:lnB w="12700" cmpd="sng">
                      <a:solidFill>
                        <a:srgbClr val="022539"/>
                      </a:solidFill>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400" dirty="0">
                          <a:solidFill>
                            <a:srgbClr val="104210"/>
                          </a:solidFill>
                        </a:rPr>
                        <a:t>Yes</a:t>
                      </a:r>
                    </a:p>
                  </a:txBody>
                  <a:tcPr>
                    <a:lnL>
                      <a:noFill/>
                    </a:lnL>
                    <a:lnR w="12700" cmpd="sng">
                      <a:solidFill>
                        <a:srgbClr val="022539"/>
                      </a:solidFill>
                    </a:lnR>
                    <a:lnT w="12700" cmpd="sng">
                      <a:solidFill>
                        <a:srgbClr val="022539"/>
                      </a:solidFill>
                    </a:lnT>
                    <a:lnB w="12700" cmpd="sng">
                      <a:solidFill>
                        <a:srgbClr val="022539"/>
                      </a:solid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18363">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400" dirty="0">
                          <a:solidFill>
                            <a:srgbClr val="104210"/>
                          </a:solidFill>
                        </a:rPr>
                        <a:t>60</a:t>
                      </a:r>
                    </a:p>
                  </a:txBody>
                  <a:tcPr>
                    <a:lnL w="12700" cmpd="sng">
                      <a:solidFill>
                        <a:srgbClr val="022539"/>
                      </a:solidFill>
                    </a:lnL>
                    <a:lnR>
                      <a:noFill/>
                    </a:lnR>
                    <a:lnT w="12700" cmpd="sng">
                      <a:solidFill>
                        <a:srgbClr val="022539"/>
                      </a:solidFill>
                    </a:lnT>
                    <a:lnB w="12700" cmpd="sng">
                      <a:solidFill>
                        <a:srgbClr val="022539"/>
                      </a:solidFill>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400" dirty="0">
                          <a:solidFill>
                            <a:srgbClr val="104210"/>
                          </a:solidFill>
                        </a:rPr>
                        <a:t>Yes</a:t>
                      </a:r>
                    </a:p>
                  </a:txBody>
                  <a:tcPr>
                    <a:lnL>
                      <a:noFill/>
                    </a:lnL>
                    <a:lnR>
                      <a:noFill/>
                    </a:lnR>
                    <a:lnT w="12700" cmpd="sng">
                      <a:solidFill>
                        <a:srgbClr val="022539"/>
                      </a:solidFill>
                    </a:lnT>
                    <a:lnB w="12700" cmpd="sng">
                      <a:solidFill>
                        <a:srgbClr val="022539"/>
                      </a:solidFill>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pPr algn="ctr"/>
                      <a:r>
                        <a:rPr lang="en-US" sz="2400" dirty="0">
                          <a:solidFill>
                            <a:srgbClr val="104210"/>
                          </a:solidFill>
                        </a:rPr>
                        <a:t>Yes</a:t>
                      </a:r>
                    </a:p>
                  </a:txBody>
                  <a:tcPr>
                    <a:lnL>
                      <a:noFill/>
                    </a:lnL>
                    <a:lnR w="12700" cmpd="sng">
                      <a:solidFill>
                        <a:srgbClr val="022539"/>
                      </a:solidFill>
                    </a:lnR>
                    <a:lnT w="12700" cmpd="sng">
                      <a:solidFill>
                        <a:srgbClr val="022539"/>
                      </a:solidFill>
                    </a:lnT>
                    <a:lnB w="12700" cmpd="sng">
                      <a:solidFill>
                        <a:srgbClr val="022539"/>
                      </a:solid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69" name="Rectangle 68">
            <a:extLst>
              <a:ext uri="{FF2B5EF4-FFF2-40B4-BE49-F238E27FC236}">
                <a16:creationId xmlns:a16="http://schemas.microsoft.com/office/drawing/2014/main" id="{71730BD9-A8CC-92E5-5A9A-68F3CE232360}"/>
              </a:ext>
            </a:extLst>
          </p:cNvPr>
          <p:cNvSpPr/>
          <p:nvPr/>
        </p:nvSpPr>
        <p:spPr>
          <a:xfrm>
            <a:off x="6686499" y="2493671"/>
            <a:ext cx="1238301" cy="475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E7F21D1-C2E5-23A6-91E9-FAA275E79A95}"/>
              </a:ext>
            </a:extLst>
          </p:cNvPr>
          <p:cNvSpPr/>
          <p:nvPr/>
        </p:nvSpPr>
        <p:spPr>
          <a:xfrm>
            <a:off x="9419606" y="2561214"/>
            <a:ext cx="1238301" cy="407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910E5BC6-3B3C-8610-6A86-7B03FD882405}"/>
              </a:ext>
            </a:extLst>
          </p:cNvPr>
          <p:cNvSpPr/>
          <p:nvPr/>
        </p:nvSpPr>
        <p:spPr>
          <a:xfrm>
            <a:off x="7010400" y="3069208"/>
            <a:ext cx="1238301" cy="407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BAF2CBF-AF3F-F4BE-DE63-FA36FDEB3250}"/>
              </a:ext>
            </a:extLst>
          </p:cNvPr>
          <p:cNvSpPr/>
          <p:nvPr/>
        </p:nvSpPr>
        <p:spPr>
          <a:xfrm>
            <a:off x="9404321" y="3060504"/>
            <a:ext cx="1238301" cy="407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2157A74-6D31-9942-020E-5E0D7081BE70}"/>
              </a:ext>
            </a:extLst>
          </p:cNvPr>
          <p:cNvSpPr/>
          <p:nvPr/>
        </p:nvSpPr>
        <p:spPr>
          <a:xfrm>
            <a:off x="6686499" y="3548739"/>
            <a:ext cx="1238301" cy="407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F206F1B-9B0A-02F7-87F1-FD3EC890154C}"/>
              </a:ext>
            </a:extLst>
          </p:cNvPr>
          <p:cNvSpPr/>
          <p:nvPr/>
        </p:nvSpPr>
        <p:spPr>
          <a:xfrm>
            <a:off x="9424434" y="3548738"/>
            <a:ext cx="1238301" cy="407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71483D9-5AAD-84DB-EAB2-71587A42C74A}"/>
              </a:ext>
            </a:extLst>
          </p:cNvPr>
          <p:cNvSpPr/>
          <p:nvPr/>
        </p:nvSpPr>
        <p:spPr>
          <a:xfrm>
            <a:off x="7010400" y="4090657"/>
            <a:ext cx="1238301" cy="407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A74A161-287C-8095-E161-4274628832C5}"/>
              </a:ext>
            </a:extLst>
          </p:cNvPr>
          <p:cNvSpPr/>
          <p:nvPr/>
        </p:nvSpPr>
        <p:spPr>
          <a:xfrm>
            <a:off x="9238493" y="4093035"/>
            <a:ext cx="1238301" cy="407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5C0F481-840A-C414-3D6B-BB84AF3A8EB9}"/>
              </a:ext>
            </a:extLst>
          </p:cNvPr>
          <p:cNvSpPr/>
          <p:nvPr/>
        </p:nvSpPr>
        <p:spPr>
          <a:xfrm>
            <a:off x="7010400" y="4597906"/>
            <a:ext cx="1238301" cy="407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4D62308-8212-E156-A67E-1C42588A7CA4}"/>
              </a:ext>
            </a:extLst>
          </p:cNvPr>
          <p:cNvSpPr/>
          <p:nvPr/>
        </p:nvSpPr>
        <p:spPr>
          <a:xfrm>
            <a:off x="9254257" y="4620943"/>
            <a:ext cx="1238301" cy="407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44C1FBE-8872-D1A8-64A3-C62826E00D7E}"/>
              </a:ext>
            </a:extLst>
          </p:cNvPr>
          <p:cNvSpPr/>
          <p:nvPr/>
        </p:nvSpPr>
        <p:spPr>
          <a:xfrm>
            <a:off x="7010399" y="5127514"/>
            <a:ext cx="1238301" cy="407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CF4BEEE-9649-6B42-3F00-3AB594429F78}"/>
              </a:ext>
            </a:extLst>
          </p:cNvPr>
          <p:cNvSpPr/>
          <p:nvPr/>
        </p:nvSpPr>
        <p:spPr>
          <a:xfrm>
            <a:off x="9270021" y="5111181"/>
            <a:ext cx="1238301" cy="407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64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7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7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7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7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7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8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Bloch Sphere Notation</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02"/>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Any point on the Bloch sphere</a:t>
            </a:r>
            <a:r>
              <a:rPr kumimoji="0" lang="en-US" sz="2400" b="0" i="0" u="none" strike="noStrike" kern="0" cap="none" spc="0" normalizeH="0" noProof="0" dirty="0">
                <a:ln>
                  <a:noFill/>
                </a:ln>
                <a:solidFill>
                  <a:prstClr val="white"/>
                </a:solidFill>
                <a:effectLst/>
                <a:uLnTx/>
                <a:uFillTx/>
                <a:latin typeface="Calibri"/>
                <a:ea typeface="+mn-ea"/>
                <a:cs typeface="+mn-cs"/>
              </a:rPr>
              <a:t> denotes a valid quantum state</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2" name="Group 1">
            <a:extLst>
              <a:ext uri="{FF2B5EF4-FFF2-40B4-BE49-F238E27FC236}">
                <a16:creationId xmlns:a16="http://schemas.microsoft.com/office/drawing/2014/main" id="{35F8AFC2-4041-3F44-2859-D149702EE370}"/>
              </a:ext>
            </a:extLst>
          </p:cNvPr>
          <p:cNvGrpSpPr/>
          <p:nvPr/>
        </p:nvGrpSpPr>
        <p:grpSpPr>
          <a:xfrm>
            <a:off x="768578" y="1473406"/>
            <a:ext cx="3365292" cy="3365292"/>
            <a:chOff x="1355105" y="1263139"/>
            <a:chExt cx="2020480" cy="2012737"/>
          </a:xfrm>
        </p:grpSpPr>
        <p:cxnSp>
          <p:nvCxnSpPr>
            <p:cNvPr id="4" name="Google Shape;157;p9">
              <a:extLst>
                <a:ext uri="{FF2B5EF4-FFF2-40B4-BE49-F238E27FC236}">
                  <a16:creationId xmlns:a16="http://schemas.microsoft.com/office/drawing/2014/main" id="{059B7D7C-0E42-B373-D0F5-73CA77EBF986}"/>
                </a:ext>
              </a:extLst>
            </p:cNvPr>
            <p:cNvCxnSpPr>
              <a:cxnSpLocks/>
            </p:cNvCxnSpPr>
            <p:nvPr/>
          </p:nvCxnSpPr>
          <p:spPr>
            <a:xfrm flipV="1">
              <a:off x="2112898" y="2036258"/>
              <a:ext cx="524595" cy="493217"/>
            </a:xfrm>
            <a:prstGeom prst="straightConnector1">
              <a:avLst/>
            </a:prstGeom>
            <a:noFill/>
            <a:ln w="57150" cap="flat" cmpd="sng">
              <a:solidFill>
                <a:srgbClr val="5C9BA4"/>
              </a:solidFill>
              <a:prstDash val="solid"/>
              <a:round/>
              <a:headEnd type="triangle" w="med" len="med"/>
              <a:tailEnd type="none" w="med" len="med"/>
            </a:ln>
          </p:spPr>
        </p:cxnSp>
        <p:sp>
          <p:nvSpPr>
            <p:cNvPr id="5" name="Google Shape;159;p9">
              <a:extLst>
                <a:ext uri="{FF2B5EF4-FFF2-40B4-BE49-F238E27FC236}">
                  <a16:creationId xmlns:a16="http://schemas.microsoft.com/office/drawing/2014/main" id="{79BB7575-EFD2-EF75-83F5-F5C78C87508E}"/>
                </a:ext>
              </a:extLst>
            </p:cNvPr>
            <p:cNvSpPr/>
            <p:nvPr/>
          </p:nvSpPr>
          <p:spPr>
            <a:xfrm>
              <a:off x="1355105" y="2036258"/>
              <a:ext cx="2020480" cy="493217"/>
            </a:xfrm>
            <a:prstGeom prst="ellipse">
              <a:avLst/>
            </a:prstGeom>
            <a:noFill/>
            <a:ln w="57150" cap="flat" cmpd="sng">
              <a:solidFill>
                <a:srgbClr val="08345A"/>
              </a:solid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04210"/>
                </a:solidFill>
                <a:effectLst/>
                <a:uLnTx/>
                <a:uFillTx/>
                <a:latin typeface="Arial"/>
                <a:ea typeface="Arial"/>
                <a:cs typeface="Arial"/>
                <a:sym typeface="Arial"/>
              </a:endParaRPr>
            </a:p>
          </p:txBody>
        </p:sp>
        <p:sp>
          <p:nvSpPr>
            <p:cNvPr id="6" name="Google Shape;159;p9">
              <a:extLst>
                <a:ext uri="{FF2B5EF4-FFF2-40B4-BE49-F238E27FC236}">
                  <a16:creationId xmlns:a16="http://schemas.microsoft.com/office/drawing/2014/main" id="{57E3C16F-BDDB-017D-E95B-4E77E4E6DE1B}"/>
                </a:ext>
              </a:extLst>
            </p:cNvPr>
            <p:cNvSpPr/>
            <p:nvPr/>
          </p:nvSpPr>
          <p:spPr>
            <a:xfrm>
              <a:off x="1355105" y="1263139"/>
              <a:ext cx="2020480" cy="2012737"/>
            </a:xfrm>
            <a:prstGeom prst="ellipse">
              <a:avLst/>
            </a:prstGeom>
            <a:noFill/>
            <a:ln w="57150" cap="flat" cmpd="sng">
              <a:solidFill>
                <a:srgbClr val="08345A"/>
              </a:solid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04210"/>
                </a:solidFill>
                <a:effectLst/>
                <a:uLnTx/>
                <a:uFillTx/>
                <a:latin typeface="Arial"/>
                <a:ea typeface="Arial"/>
                <a:cs typeface="Arial"/>
                <a:sym typeface="Arial"/>
              </a:endParaRPr>
            </a:p>
          </p:txBody>
        </p:sp>
        <p:cxnSp>
          <p:nvCxnSpPr>
            <p:cNvPr id="7" name="Google Shape;151;p9">
              <a:extLst>
                <a:ext uri="{FF2B5EF4-FFF2-40B4-BE49-F238E27FC236}">
                  <a16:creationId xmlns:a16="http://schemas.microsoft.com/office/drawing/2014/main" id="{5EFBBDA4-3D7C-DE36-1CA9-906101005873}"/>
                </a:ext>
              </a:extLst>
            </p:cNvPr>
            <p:cNvCxnSpPr>
              <a:cxnSpLocks/>
              <a:stCxn id="5" idx="2"/>
              <a:endCxn id="5" idx="6"/>
            </p:cNvCxnSpPr>
            <p:nvPr/>
          </p:nvCxnSpPr>
          <p:spPr>
            <a:xfrm>
              <a:off x="1355105" y="2282866"/>
              <a:ext cx="2020480" cy="0"/>
            </a:xfrm>
            <a:prstGeom prst="straightConnector1">
              <a:avLst/>
            </a:prstGeom>
            <a:noFill/>
            <a:ln w="57150" cap="flat" cmpd="sng">
              <a:solidFill>
                <a:srgbClr val="F06F34"/>
              </a:solidFill>
              <a:prstDash val="solid"/>
              <a:round/>
              <a:headEnd type="triangle" w="med" len="med"/>
              <a:tailEnd type="triangle" w="med" len="med"/>
            </a:ln>
          </p:spPr>
        </p:cxnSp>
        <p:cxnSp>
          <p:nvCxnSpPr>
            <p:cNvPr id="9" name="Google Shape;152;p9">
              <a:extLst>
                <a:ext uri="{FF2B5EF4-FFF2-40B4-BE49-F238E27FC236}">
                  <a16:creationId xmlns:a16="http://schemas.microsoft.com/office/drawing/2014/main" id="{1B8C8414-14A5-5B42-EE80-E249DC17CAB4}"/>
                </a:ext>
              </a:extLst>
            </p:cNvPr>
            <p:cNvCxnSpPr>
              <a:cxnSpLocks/>
              <a:stCxn id="6" idx="0"/>
              <a:endCxn id="6" idx="4"/>
            </p:cNvCxnSpPr>
            <p:nvPr/>
          </p:nvCxnSpPr>
          <p:spPr>
            <a:xfrm>
              <a:off x="2365345" y="1263139"/>
              <a:ext cx="0" cy="2012737"/>
            </a:xfrm>
            <a:prstGeom prst="straightConnector1">
              <a:avLst/>
            </a:prstGeom>
            <a:noFill/>
            <a:ln w="57150" cap="flat" cmpd="sng">
              <a:solidFill>
                <a:srgbClr val="F8C335"/>
              </a:solidFill>
              <a:prstDash val="solid"/>
              <a:round/>
              <a:headEnd type="triangle" w="med" len="med"/>
              <a:tailEnd type="triangle" w="med" len="med"/>
            </a:ln>
          </p:spPr>
        </p:cxn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FC22161-336D-44B1-958B-BB5CFEE410DC}"/>
                  </a:ext>
                </a:extLst>
              </p:cNvPr>
              <p:cNvSpPr/>
              <p:nvPr/>
            </p:nvSpPr>
            <p:spPr>
              <a:xfrm>
                <a:off x="5027720" y="1619661"/>
                <a:ext cx="3752694" cy="56515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begChr m:val="|"/>
                        <m:endChr m:val=""/>
                        <m:ctrlPr>
                          <a:rPr kumimoji="0" lang="en-US"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e>
                        </m:d>
                        <m:r>
                          <a:rPr kumimoji="0" lang="en-US" sz="2800" b="1" i="0"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r>
                      <a:rPr kumimoji="0" lang="en-US" sz="2800" b="1" i="0"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oMath>
                </a14:m>
                <a:r>
                  <a:rPr kumimoji="0" lang="en-US" sz="2800" b="1" u="none" strike="noStrike" kern="1200" cap="none" spc="0" normalizeH="0" baseline="0" noProof="0" dirty="0">
                    <a:ln>
                      <a:noFill/>
                    </a:ln>
                    <a:solidFill>
                      <a:srgbClr val="104210"/>
                    </a:solidFill>
                    <a:effectLst/>
                    <a:uLnTx/>
                    <a:uFillTx/>
                    <a:latin typeface="Calibri"/>
                    <a:ea typeface="+mn-ea"/>
                    <a:cs typeface="Arial"/>
                    <a:sym typeface="Arial"/>
                  </a:rPr>
                  <a:t>= </a:t>
                </a:r>
                <a14:m>
                  <m:oMath xmlns:m="http://schemas.openxmlformats.org/officeDocument/2006/math">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𝟏</m:t>
                    </m:r>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rad>
                      <m:radPr>
                        <m:degHide m:val="on"/>
                        <m:ctrlPr>
                          <a:rPr kumimoji="0" lang="en-US"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radPr>
                      <m:deg/>
                      <m:e>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𝟐</m:t>
                        </m:r>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 </m:t>
                        </m:r>
                      </m:e>
                    </m:rad>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d>
                      <m:dPr>
                        <m:begChr m:val="|"/>
                        <m:endChr m:val=""/>
                        <m:ctrlPr>
                          <a:rPr kumimoji="0" lang="en-US"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𝟎</m:t>
                            </m:r>
                          </m:e>
                        </m:d>
                        <m:r>
                          <a:rPr kumimoji="0" lang="en-US" sz="2800" b="1" i="0"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r>
                      <a:rPr kumimoji="0" lang="en-US" sz="2800" b="1" i="0"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m:t>
                    </m:r>
                    <m:d>
                      <m:dPr>
                        <m:begChr m:val="|"/>
                        <m:endChr m:val=""/>
                        <m:ctrlPr>
                          <a:rPr kumimoji="0" lang="en-US" sz="2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800" b="1" i="0"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𝟏</m:t>
                            </m:r>
                          </m:e>
                        </m:d>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e>
                    </m:d>
                  </m:oMath>
                </a14:m>
                <a:endParaRPr kumimoji="0" lang="en-US" sz="2800" b="0" u="none" strike="noStrike" kern="1200" cap="none" spc="0" normalizeH="0" baseline="0" noProof="0" dirty="0">
                  <a:ln>
                    <a:noFill/>
                  </a:ln>
                  <a:solidFill>
                    <a:srgbClr val="104210"/>
                  </a:solidFill>
                  <a:effectLst/>
                  <a:uLnTx/>
                  <a:uFillTx/>
                  <a:latin typeface="Calibri"/>
                  <a:ea typeface="+mn-ea"/>
                </a:endParaRPr>
              </a:p>
            </p:txBody>
          </p:sp>
        </mc:Choice>
        <mc:Fallback xmlns="">
          <p:sp>
            <p:nvSpPr>
              <p:cNvPr id="10" name="Rectangle 9">
                <a:extLst>
                  <a:ext uri="{FF2B5EF4-FFF2-40B4-BE49-F238E27FC236}">
                    <a16:creationId xmlns:a16="http://schemas.microsoft.com/office/drawing/2014/main" id="{EFC22161-336D-44B1-958B-BB5CFEE410DC}"/>
                  </a:ext>
                </a:extLst>
              </p:cNvPr>
              <p:cNvSpPr>
                <a:spLocks noRot="1" noChangeAspect="1" noMove="1" noResize="1" noEditPoints="1" noAdjustHandles="1" noChangeArrowheads="1" noChangeShapeType="1" noTextEdit="1"/>
              </p:cNvSpPr>
              <p:nvPr/>
            </p:nvSpPr>
            <p:spPr>
              <a:xfrm>
                <a:off x="5027720" y="1619661"/>
                <a:ext cx="3752694" cy="565155"/>
              </a:xfrm>
              <a:prstGeom prst="rect">
                <a:avLst/>
              </a:prstGeom>
              <a:blipFill>
                <a:blip r:embed="rId3"/>
                <a:stretch>
                  <a:fillRect l="-14865" t="-117778" r="-6757" b="-19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1BEE57D-92A3-297F-1F1A-B1503B3A7CC8}"/>
                  </a:ext>
                </a:extLst>
              </p:cNvPr>
              <p:cNvSpPr/>
              <p:nvPr/>
            </p:nvSpPr>
            <p:spPr>
              <a:xfrm>
                <a:off x="5027720" y="2441065"/>
                <a:ext cx="3752694" cy="56515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begChr m:val="|"/>
                        <m:endChr m:val=""/>
                        <m:ctrlPr>
                          <a:rPr kumimoji="0" lang="en-US"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e>
                        </m:d>
                        <m:r>
                          <a:rPr kumimoji="0" lang="en-US" sz="2800" b="1" i="0"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r>
                      <a:rPr kumimoji="0" lang="en-US" sz="2800" b="1" i="0"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oMath>
                </a14:m>
                <a:r>
                  <a:rPr kumimoji="0" lang="en-US" sz="2800" b="1" u="none" strike="noStrike" kern="1200" cap="none" spc="0" normalizeH="0" baseline="0" noProof="0" dirty="0">
                    <a:ln>
                      <a:noFill/>
                    </a:ln>
                    <a:solidFill>
                      <a:srgbClr val="104210"/>
                    </a:solidFill>
                    <a:effectLst/>
                    <a:uLnTx/>
                    <a:uFillTx/>
                    <a:latin typeface="Calibri"/>
                    <a:ea typeface="+mn-ea"/>
                    <a:cs typeface="Arial"/>
                    <a:sym typeface="Arial"/>
                  </a:rPr>
                  <a:t>= </a:t>
                </a:r>
                <a14:m>
                  <m:oMath xmlns:m="http://schemas.openxmlformats.org/officeDocument/2006/math">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𝟏</m:t>
                    </m:r>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rad>
                      <m:radPr>
                        <m:degHide m:val="on"/>
                        <m:ctrlPr>
                          <a:rPr kumimoji="0" lang="en-US"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radPr>
                      <m:deg/>
                      <m:e>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𝟐</m:t>
                        </m:r>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 </m:t>
                        </m:r>
                      </m:e>
                    </m:rad>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d>
                      <m:dPr>
                        <m:begChr m:val="|"/>
                        <m:endChr m:val=""/>
                        <m:ctrlPr>
                          <a:rPr kumimoji="0" lang="en-US"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𝟎</m:t>
                            </m:r>
                          </m:e>
                        </m:d>
                        <m:r>
                          <a:rPr kumimoji="0" lang="en-US" sz="2800" b="1" i="0"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d>
                      <m:dPr>
                        <m:begChr m:val="|"/>
                        <m:endChr m:val=""/>
                        <m:ctrlPr>
                          <a:rPr kumimoji="0" lang="en-US" sz="2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800" b="1" i="0"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𝟏</m:t>
                            </m:r>
                          </m:e>
                        </m:d>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e>
                    </m:d>
                  </m:oMath>
                </a14:m>
                <a:endParaRPr kumimoji="0" lang="en-US" sz="2800" b="0" u="none" strike="noStrike" kern="1200" cap="none" spc="0" normalizeH="0" baseline="0" noProof="0" dirty="0">
                  <a:ln>
                    <a:noFill/>
                  </a:ln>
                  <a:solidFill>
                    <a:srgbClr val="104210"/>
                  </a:solidFill>
                  <a:effectLst/>
                  <a:uLnTx/>
                  <a:uFillTx/>
                  <a:latin typeface="Calibri"/>
                  <a:ea typeface="+mn-ea"/>
                </a:endParaRPr>
              </a:p>
            </p:txBody>
          </p:sp>
        </mc:Choice>
        <mc:Fallback xmlns="">
          <p:sp>
            <p:nvSpPr>
              <p:cNvPr id="11" name="Rectangle 10">
                <a:extLst>
                  <a:ext uri="{FF2B5EF4-FFF2-40B4-BE49-F238E27FC236}">
                    <a16:creationId xmlns:a16="http://schemas.microsoft.com/office/drawing/2014/main" id="{71BEE57D-92A3-297F-1F1A-B1503B3A7CC8}"/>
                  </a:ext>
                </a:extLst>
              </p:cNvPr>
              <p:cNvSpPr>
                <a:spLocks noRot="1" noChangeAspect="1" noMove="1" noResize="1" noEditPoints="1" noAdjustHandles="1" noChangeArrowheads="1" noChangeShapeType="1" noTextEdit="1"/>
              </p:cNvSpPr>
              <p:nvPr/>
            </p:nvSpPr>
            <p:spPr>
              <a:xfrm>
                <a:off x="5027720" y="2441065"/>
                <a:ext cx="3752694" cy="565155"/>
              </a:xfrm>
              <a:prstGeom prst="rect">
                <a:avLst/>
              </a:prstGeom>
              <a:blipFill>
                <a:blip r:embed="rId4"/>
                <a:stretch>
                  <a:fillRect l="-14865" t="-117778" r="-6757" b="-19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F1EA66A-F5A8-8113-9200-48FBED6D4993}"/>
                  </a:ext>
                </a:extLst>
              </p:cNvPr>
              <p:cNvSpPr/>
              <p:nvPr/>
            </p:nvSpPr>
            <p:spPr>
              <a:xfrm>
                <a:off x="5163059" y="3262469"/>
                <a:ext cx="3722237" cy="56515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begChr m:val="|"/>
                        <m:endChr m:val=""/>
                        <m:ctrlPr>
                          <a:rPr kumimoji="0" lang="en-US"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𝐢</m:t>
                            </m:r>
                          </m:e>
                        </m:d>
                        <m:r>
                          <a:rPr kumimoji="0" lang="en-US" sz="2800" b="1" i="0"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r>
                      <a:rPr kumimoji="0" lang="en-US" sz="2800" b="1" i="0"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oMath>
                </a14:m>
                <a:r>
                  <a:rPr kumimoji="0" lang="en-US" sz="2800" b="1" u="none" strike="noStrike" kern="1200" cap="none" spc="0" normalizeH="0" baseline="0" noProof="0" dirty="0">
                    <a:ln>
                      <a:noFill/>
                    </a:ln>
                    <a:solidFill>
                      <a:srgbClr val="104210"/>
                    </a:solidFill>
                    <a:effectLst/>
                    <a:uLnTx/>
                    <a:uFillTx/>
                    <a:latin typeface="Calibri"/>
                    <a:ea typeface="+mn-ea"/>
                    <a:cs typeface="Arial"/>
                    <a:sym typeface="Arial"/>
                  </a:rPr>
                  <a:t>= </a:t>
                </a:r>
                <a14:m>
                  <m:oMath xmlns:m="http://schemas.openxmlformats.org/officeDocument/2006/math">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𝟏</m:t>
                    </m:r>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rad>
                      <m:radPr>
                        <m:degHide m:val="on"/>
                        <m:ctrlPr>
                          <a:rPr kumimoji="0" lang="en-US"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radPr>
                      <m:deg/>
                      <m:e>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𝟐</m:t>
                        </m:r>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 </m:t>
                        </m:r>
                      </m:e>
                    </m:rad>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d>
                      <m:dPr>
                        <m:begChr m:val="|"/>
                        <m:endChr m:val=""/>
                        <m:ctrlPr>
                          <a:rPr kumimoji="0" lang="en-US"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𝟎</m:t>
                            </m:r>
                          </m:e>
                        </m:d>
                        <m:r>
                          <a:rPr kumimoji="0" lang="en-US" sz="2800" b="1" i="0"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𝐢</m:t>
                    </m:r>
                    <m:d>
                      <m:dPr>
                        <m:begChr m:val="|"/>
                        <m:endChr m:val=""/>
                        <m:ctrlPr>
                          <a:rPr kumimoji="0" lang="en-US" sz="2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800" b="1" i="0"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𝟏</m:t>
                            </m:r>
                          </m:e>
                        </m:d>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e>
                    </m:d>
                  </m:oMath>
                </a14:m>
                <a:endParaRPr kumimoji="0" lang="en-US" sz="2800" b="0" u="none" strike="noStrike" kern="1200" cap="none" spc="0" normalizeH="0" baseline="0" noProof="0" dirty="0">
                  <a:ln>
                    <a:noFill/>
                  </a:ln>
                  <a:solidFill>
                    <a:srgbClr val="104210"/>
                  </a:solidFill>
                  <a:effectLst/>
                  <a:uLnTx/>
                  <a:uFillTx/>
                  <a:latin typeface="Calibri"/>
                  <a:ea typeface="+mn-ea"/>
                </a:endParaRPr>
              </a:p>
            </p:txBody>
          </p:sp>
        </mc:Choice>
        <mc:Fallback xmlns="">
          <p:sp>
            <p:nvSpPr>
              <p:cNvPr id="12" name="Rectangle 11">
                <a:extLst>
                  <a:ext uri="{FF2B5EF4-FFF2-40B4-BE49-F238E27FC236}">
                    <a16:creationId xmlns:a16="http://schemas.microsoft.com/office/drawing/2014/main" id="{BF1EA66A-F5A8-8113-9200-48FBED6D4993}"/>
                  </a:ext>
                </a:extLst>
              </p:cNvPr>
              <p:cNvSpPr>
                <a:spLocks noRot="1" noChangeAspect="1" noMove="1" noResize="1" noEditPoints="1" noAdjustHandles="1" noChangeArrowheads="1" noChangeShapeType="1" noTextEdit="1"/>
              </p:cNvSpPr>
              <p:nvPr/>
            </p:nvSpPr>
            <p:spPr>
              <a:xfrm>
                <a:off x="5163059" y="3262469"/>
                <a:ext cx="3722237" cy="565155"/>
              </a:xfrm>
              <a:prstGeom prst="rect">
                <a:avLst/>
              </a:prstGeom>
              <a:blipFill>
                <a:blip r:embed="rId5"/>
                <a:stretch>
                  <a:fillRect l="-14626" t="-113043" r="-7143" b="-18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43BE5B41-F5D6-444C-8162-AAFA56996A36}"/>
                  </a:ext>
                </a:extLst>
              </p:cNvPr>
              <p:cNvSpPr/>
              <p:nvPr/>
            </p:nvSpPr>
            <p:spPr>
              <a:xfrm>
                <a:off x="4895358" y="4081600"/>
                <a:ext cx="4018792" cy="56515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begChr m:val="|"/>
                        <m:endChr m:val=""/>
                        <m:ctrlPr>
                          <a:rPr kumimoji="0" lang="en-US"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d>
                          <m:dPr>
                            <m:begChr m:val=""/>
                            <m:endChr m:val="⟩"/>
                            <m:ctrlPr>
                              <a:rPr kumimoji="0" lang="en-US" sz="2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𝐢</m:t>
                            </m:r>
                          </m:e>
                        </m:d>
                        <m:r>
                          <a:rPr kumimoji="0" lang="en-US" sz="2800" b="1" i="0"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r>
                      <a:rPr kumimoji="0" lang="en-US" sz="2800" b="1" i="0"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oMath>
                </a14:m>
                <a:r>
                  <a:rPr kumimoji="0" lang="en-US" sz="2800" b="1" u="none" strike="noStrike" kern="1200" cap="none" spc="0" normalizeH="0" baseline="0" noProof="0" dirty="0">
                    <a:ln>
                      <a:noFill/>
                    </a:ln>
                    <a:solidFill>
                      <a:srgbClr val="104210"/>
                    </a:solidFill>
                    <a:effectLst/>
                    <a:uLnTx/>
                    <a:uFillTx/>
                    <a:latin typeface="Calibri"/>
                    <a:ea typeface="+mn-ea"/>
                    <a:cs typeface="Arial"/>
                    <a:sym typeface="Arial"/>
                  </a:rPr>
                  <a:t>= </a:t>
                </a:r>
                <a14:m>
                  <m:oMath xmlns:m="http://schemas.openxmlformats.org/officeDocument/2006/math">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𝟏</m:t>
                    </m:r>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rad>
                      <m:radPr>
                        <m:degHide m:val="on"/>
                        <m:ctrlPr>
                          <a:rPr kumimoji="0" lang="en-US"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radPr>
                      <m:deg/>
                      <m:e>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𝟐</m:t>
                        </m:r>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 </m:t>
                        </m:r>
                      </m:e>
                    </m:rad>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d>
                      <m:dPr>
                        <m:begChr m:val="|"/>
                        <m:endChr m:val=""/>
                        <m:ctrlPr>
                          <a:rPr kumimoji="0" lang="en-US" sz="2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𝟎</m:t>
                            </m:r>
                          </m:e>
                        </m:d>
                        <m:r>
                          <a:rPr kumimoji="0" lang="en-US" sz="2800" b="1" i="0"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𝐢</m:t>
                    </m:r>
                    <m:d>
                      <m:dPr>
                        <m:begChr m:val="|"/>
                        <m:endChr m:val=""/>
                        <m:ctrlPr>
                          <a:rPr kumimoji="0" lang="en-US" sz="2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2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2800" b="1" i="0"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𝟏</m:t>
                            </m:r>
                          </m:e>
                        </m:d>
                        <m:r>
                          <a:rPr kumimoji="0" lang="en-US" sz="2800" b="1" i="0"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e>
                    </m:d>
                  </m:oMath>
                </a14:m>
                <a:endParaRPr kumimoji="0" lang="en-US" sz="2800" b="0" u="none" strike="noStrike" kern="1200" cap="none" spc="0" normalizeH="0" baseline="0" noProof="0" dirty="0">
                  <a:ln>
                    <a:noFill/>
                  </a:ln>
                  <a:solidFill>
                    <a:srgbClr val="104210"/>
                  </a:solidFill>
                  <a:effectLst/>
                  <a:uLnTx/>
                  <a:uFillTx/>
                  <a:latin typeface="Calibri"/>
                  <a:ea typeface="+mn-ea"/>
                </a:endParaRPr>
              </a:p>
            </p:txBody>
          </p:sp>
        </mc:Choice>
        <mc:Fallback xmlns="">
          <p:sp>
            <p:nvSpPr>
              <p:cNvPr id="13" name="Rectangle 12">
                <a:extLst>
                  <a:ext uri="{FF2B5EF4-FFF2-40B4-BE49-F238E27FC236}">
                    <a16:creationId xmlns:a16="http://schemas.microsoft.com/office/drawing/2014/main" id="{43BE5B41-F5D6-444C-8162-AAFA56996A36}"/>
                  </a:ext>
                </a:extLst>
              </p:cNvPr>
              <p:cNvSpPr>
                <a:spLocks noRot="1" noChangeAspect="1" noMove="1" noResize="1" noEditPoints="1" noAdjustHandles="1" noChangeArrowheads="1" noChangeShapeType="1" noTextEdit="1"/>
              </p:cNvSpPr>
              <p:nvPr/>
            </p:nvSpPr>
            <p:spPr>
              <a:xfrm>
                <a:off x="4895358" y="4081600"/>
                <a:ext cx="4018792" cy="565155"/>
              </a:xfrm>
              <a:prstGeom prst="rect">
                <a:avLst/>
              </a:prstGeom>
              <a:blipFill>
                <a:blip r:embed="rId6"/>
                <a:stretch>
                  <a:fillRect l="-13565" t="-117778" r="-5678" b="-19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3128198-2399-9998-E172-4BEE60593E0D}"/>
                  </a:ext>
                </a:extLst>
              </p:cNvPr>
              <p:cNvSpPr/>
              <p:nvPr/>
            </p:nvSpPr>
            <p:spPr>
              <a:xfrm>
                <a:off x="1602235" y="3670632"/>
                <a:ext cx="61799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1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1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m:t>
                              </m:r>
                            </m:e>
                          </m:d>
                          <m:r>
                            <a:rPr kumimoji="0" lang="en-US" sz="1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oMath>
                  </m:oMathPara>
                </a14:m>
                <a:endParaRPr kumimoji="0" lang="en-US" sz="1800" b="0" i="0" u="none" strike="noStrike" kern="1200" cap="none" spc="0" normalizeH="0" baseline="0" noProof="0" dirty="0">
                  <a:ln>
                    <a:noFill/>
                  </a:ln>
                  <a:solidFill>
                    <a:srgbClr val="104210"/>
                  </a:solidFill>
                  <a:effectLst/>
                  <a:uLnTx/>
                  <a:uFillTx/>
                  <a:latin typeface="Calibri"/>
                  <a:ea typeface="+mn-ea"/>
                  <a:cs typeface="+mn-cs"/>
                </a:endParaRPr>
              </a:p>
            </p:txBody>
          </p:sp>
        </mc:Choice>
        <mc:Fallback xmlns="">
          <p:sp>
            <p:nvSpPr>
              <p:cNvPr id="14" name="Rectangle 13">
                <a:extLst>
                  <a:ext uri="{FF2B5EF4-FFF2-40B4-BE49-F238E27FC236}">
                    <a16:creationId xmlns:a16="http://schemas.microsoft.com/office/drawing/2014/main" id="{D3128198-2399-9998-E172-4BEE60593E0D}"/>
                  </a:ext>
                </a:extLst>
              </p:cNvPr>
              <p:cNvSpPr>
                <a:spLocks noRot="1" noChangeAspect="1" noMove="1" noResize="1" noEditPoints="1" noAdjustHandles="1" noChangeArrowheads="1" noChangeShapeType="1" noTextEdit="1"/>
              </p:cNvSpPr>
              <p:nvPr/>
            </p:nvSpPr>
            <p:spPr>
              <a:xfrm>
                <a:off x="1602235" y="3670632"/>
                <a:ext cx="617990" cy="369332"/>
              </a:xfrm>
              <a:prstGeom prst="rect">
                <a:avLst/>
              </a:prstGeom>
              <a:blipFill>
                <a:blip r:embed="rId7"/>
                <a:stretch>
                  <a:fillRect l="-46939" t="-106452" r="-26531" b="-16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278B082-8FB1-0BA4-4F93-6AB128DEAAEE}"/>
                  </a:ext>
                </a:extLst>
              </p:cNvPr>
              <p:cNvSpPr/>
              <p:nvPr/>
            </p:nvSpPr>
            <p:spPr>
              <a:xfrm>
                <a:off x="2647179" y="2353730"/>
                <a:ext cx="61799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1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1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e>
                          </m:d>
                          <m:r>
                            <a:rPr kumimoji="0" lang="en-US" sz="1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oMath>
                  </m:oMathPara>
                </a14:m>
                <a:endParaRPr kumimoji="0" lang="en-US" sz="1800" b="0" i="0" u="none" strike="noStrike" kern="1200" cap="none" spc="0" normalizeH="0" baseline="0" noProof="0" dirty="0">
                  <a:ln>
                    <a:noFill/>
                  </a:ln>
                  <a:solidFill>
                    <a:srgbClr val="104210"/>
                  </a:solidFill>
                  <a:effectLst/>
                  <a:uLnTx/>
                  <a:uFillTx/>
                  <a:latin typeface="Calibri"/>
                  <a:ea typeface="+mn-ea"/>
                  <a:cs typeface="+mn-cs"/>
                </a:endParaRPr>
              </a:p>
            </p:txBody>
          </p:sp>
        </mc:Choice>
        <mc:Fallback xmlns="">
          <p:sp>
            <p:nvSpPr>
              <p:cNvPr id="15" name="Rectangle 14">
                <a:extLst>
                  <a:ext uri="{FF2B5EF4-FFF2-40B4-BE49-F238E27FC236}">
                    <a16:creationId xmlns:a16="http://schemas.microsoft.com/office/drawing/2014/main" id="{F278B082-8FB1-0BA4-4F93-6AB128DEAAEE}"/>
                  </a:ext>
                </a:extLst>
              </p:cNvPr>
              <p:cNvSpPr>
                <a:spLocks noRot="1" noChangeAspect="1" noMove="1" noResize="1" noEditPoints="1" noAdjustHandles="1" noChangeArrowheads="1" noChangeShapeType="1" noTextEdit="1"/>
              </p:cNvSpPr>
              <p:nvPr/>
            </p:nvSpPr>
            <p:spPr>
              <a:xfrm>
                <a:off x="2647179" y="2353730"/>
                <a:ext cx="617990" cy="369332"/>
              </a:xfrm>
              <a:prstGeom prst="rect">
                <a:avLst/>
              </a:prstGeom>
              <a:blipFill>
                <a:blip r:embed="rId8"/>
                <a:stretch>
                  <a:fillRect l="-46000" t="-110000" r="-24000" b="-16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2684DCD-1B63-3726-2178-14476FF2A6AC}"/>
                  </a:ext>
                </a:extLst>
              </p:cNvPr>
              <p:cNvSpPr/>
              <p:nvPr/>
            </p:nvSpPr>
            <p:spPr>
              <a:xfrm>
                <a:off x="4091658" y="2993721"/>
                <a:ext cx="529825"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1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1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𝒊</m:t>
                              </m:r>
                            </m:e>
                          </m:d>
                          <m:r>
                            <a:rPr kumimoji="0" lang="en-US" sz="1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oMath>
                  </m:oMathPara>
                </a14:m>
                <a:endParaRPr kumimoji="0" lang="en-US" sz="1800" b="0" i="0" u="none" strike="noStrike" kern="1200" cap="none" spc="0" normalizeH="0" baseline="0" noProof="0" dirty="0">
                  <a:ln>
                    <a:noFill/>
                  </a:ln>
                  <a:solidFill>
                    <a:srgbClr val="104210"/>
                  </a:solidFill>
                  <a:effectLst/>
                  <a:uLnTx/>
                  <a:uFillTx/>
                  <a:latin typeface="Calibri"/>
                  <a:ea typeface="+mn-ea"/>
                  <a:cs typeface="+mn-cs"/>
                </a:endParaRPr>
              </a:p>
            </p:txBody>
          </p:sp>
        </mc:Choice>
        <mc:Fallback xmlns="">
          <p:sp>
            <p:nvSpPr>
              <p:cNvPr id="21" name="Rectangle 20">
                <a:extLst>
                  <a:ext uri="{FF2B5EF4-FFF2-40B4-BE49-F238E27FC236}">
                    <a16:creationId xmlns:a16="http://schemas.microsoft.com/office/drawing/2014/main" id="{62684DCD-1B63-3726-2178-14476FF2A6AC}"/>
                  </a:ext>
                </a:extLst>
              </p:cNvPr>
              <p:cNvSpPr>
                <a:spLocks noRot="1" noChangeAspect="1" noMove="1" noResize="1" noEditPoints="1" noAdjustHandles="1" noChangeArrowheads="1" noChangeShapeType="1" noTextEdit="1"/>
              </p:cNvSpPr>
              <p:nvPr/>
            </p:nvSpPr>
            <p:spPr>
              <a:xfrm>
                <a:off x="4091658" y="2993721"/>
                <a:ext cx="529825" cy="369332"/>
              </a:xfrm>
              <a:prstGeom prst="rect">
                <a:avLst/>
              </a:prstGeom>
              <a:blipFill>
                <a:blip r:embed="rId9"/>
                <a:stretch>
                  <a:fillRect l="-54762" t="-110000" r="-30952" b="-16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AD4E777E-912B-C8F5-0846-C80796BC7FED}"/>
                  </a:ext>
                </a:extLst>
              </p:cNvPr>
              <p:cNvSpPr/>
              <p:nvPr/>
            </p:nvSpPr>
            <p:spPr>
              <a:xfrm>
                <a:off x="188585" y="3006220"/>
                <a:ext cx="702949"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1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1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m:t>
                              </m:r>
                              <m:r>
                                <a:rPr kumimoji="0" lang="en-US" sz="1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𝒊</m:t>
                              </m:r>
                            </m:e>
                          </m:d>
                          <m:r>
                            <a:rPr kumimoji="0" lang="en-US" sz="1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oMath>
                  </m:oMathPara>
                </a14:m>
                <a:endParaRPr kumimoji="0" lang="en-US" sz="1800" b="0" i="0" u="none" strike="noStrike" kern="1200" cap="none" spc="0" normalizeH="0" baseline="0" noProof="0" dirty="0">
                  <a:ln>
                    <a:noFill/>
                  </a:ln>
                  <a:solidFill>
                    <a:srgbClr val="104210"/>
                  </a:solidFill>
                  <a:effectLst/>
                  <a:uLnTx/>
                  <a:uFillTx/>
                  <a:latin typeface="Calibri"/>
                  <a:ea typeface="+mn-ea"/>
                  <a:cs typeface="+mn-cs"/>
                </a:endParaRPr>
              </a:p>
            </p:txBody>
          </p:sp>
        </mc:Choice>
        <mc:Fallback xmlns="">
          <p:sp>
            <p:nvSpPr>
              <p:cNvPr id="22" name="Rectangle 21">
                <a:extLst>
                  <a:ext uri="{FF2B5EF4-FFF2-40B4-BE49-F238E27FC236}">
                    <a16:creationId xmlns:a16="http://schemas.microsoft.com/office/drawing/2014/main" id="{AD4E777E-912B-C8F5-0846-C80796BC7FED}"/>
                  </a:ext>
                </a:extLst>
              </p:cNvPr>
              <p:cNvSpPr>
                <a:spLocks noRot="1" noChangeAspect="1" noMove="1" noResize="1" noEditPoints="1" noAdjustHandles="1" noChangeArrowheads="1" noChangeShapeType="1" noTextEdit="1"/>
              </p:cNvSpPr>
              <p:nvPr/>
            </p:nvSpPr>
            <p:spPr>
              <a:xfrm>
                <a:off x="188585" y="3006220"/>
                <a:ext cx="702949" cy="369332"/>
              </a:xfrm>
              <a:prstGeom prst="rect">
                <a:avLst/>
              </a:prstGeom>
              <a:blipFill>
                <a:blip r:embed="rId10"/>
                <a:stretch>
                  <a:fillRect l="-38596" t="-110000" r="-21053" b="-16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0246368-35CD-EFC8-20DC-760627B1D45A}"/>
                  </a:ext>
                </a:extLst>
              </p:cNvPr>
              <p:cNvSpPr/>
              <p:nvPr/>
            </p:nvSpPr>
            <p:spPr>
              <a:xfrm>
                <a:off x="2159862" y="1073922"/>
                <a:ext cx="58272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ctrlPr>
                        </m:dPr>
                        <m:e>
                          <m:d>
                            <m:dPr>
                              <m:begChr m:val=""/>
                              <m:endChr m:val="⟩"/>
                              <m:ctrlPr>
                                <a:rPr kumimoji="0" lang="en-US" sz="1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ctrlPr>
                            </m:dPr>
                            <m:e>
                              <m:r>
                                <a:rPr kumimoji="0" lang="en-US" sz="1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𝟏</m:t>
                              </m:r>
                            </m:e>
                          </m:d>
                          <m:r>
                            <a:rPr kumimoji="0" lang="en-US" sz="1800" b="1" i="1" u="none" strike="noStrike" kern="1200" cap="none" spc="0" normalizeH="0" baseline="0" noProof="0">
                              <a:ln>
                                <a:noFill/>
                              </a:ln>
                              <a:solidFill>
                                <a:srgbClr val="104210"/>
                              </a:solidFill>
                              <a:effectLst/>
                              <a:uLnTx/>
                              <a:uFillTx/>
                              <a:latin typeface="Cambria Math" panose="02040503050406030204" pitchFamily="18" charset="0"/>
                              <a:ea typeface="+mn-ea"/>
                              <a:cs typeface="Arial"/>
                              <a:sym typeface="Arial"/>
                            </a:rPr>
                            <m:t> </m:t>
                          </m:r>
                        </m:e>
                      </m:d>
                    </m:oMath>
                  </m:oMathPara>
                </a14:m>
                <a:endParaRPr kumimoji="0" lang="en-US" sz="1800" b="0" i="0" u="none" strike="noStrike" kern="1200" cap="none" spc="0" normalizeH="0" baseline="0" noProof="0" dirty="0">
                  <a:ln>
                    <a:noFill/>
                  </a:ln>
                  <a:solidFill>
                    <a:srgbClr val="104210"/>
                  </a:solidFill>
                  <a:effectLst/>
                  <a:uLnTx/>
                  <a:uFillTx/>
                  <a:latin typeface="Calibri"/>
                  <a:ea typeface="+mn-ea"/>
                  <a:cs typeface="+mn-cs"/>
                </a:endParaRPr>
              </a:p>
            </p:txBody>
          </p:sp>
        </mc:Choice>
        <mc:Fallback xmlns="">
          <p:sp>
            <p:nvSpPr>
              <p:cNvPr id="23" name="Rectangle 22">
                <a:extLst>
                  <a:ext uri="{FF2B5EF4-FFF2-40B4-BE49-F238E27FC236}">
                    <a16:creationId xmlns:a16="http://schemas.microsoft.com/office/drawing/2014/main" id="{70246368-35CD-EFC8-20DC-760627B1D45A}"/>
                  </a:ext>
                </a:extLst>
              </p:cNvPr>
              <p:cNvSpPr>
                <a:spLocks noRot="1" noChangeAspect="1" noMove="1" noResize="1" noEditPoints="1" noAdjustHandles="1" noChangeArrowheads="1" noChangeShapeType="1" noTextEdit="1"/>
              </p:cNvSpPr>
              <p:nvPr/>
            </p:nvSpPr>
            <p:spPr>
              <a:xfrm>
                <a:off x="2159862" y="1073922"/>
                <a:ext cx="582724" cy="369332"/>
              </a:xfrm>
              <a:prstGeom prst="rect">
                <a:avLst/>
              </a:prstGeom>
              <a:blipFill>
                <a:blip r:embed="rId11"/>
                <a:stretch>
                  <a:fillRect l="-45833" t="-110000" r="-25000" b="-16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5888ECDE-041F-949D-9AE4-80196826D21A}"/>
                  </a:ext>
                </a:extLst>
              </p:cNvPr>
              <p:cNvSpPr/>
              <p:nvPr/>
            </p:nvSpPr>
            <p:spPr>
              <a:xfrm>
                <a:off x="2249439" y="4938546"/>
                <a:ext cx="375423"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smtClean="0">
                          <a:ln>
                            <a:noFill/>
                          </a:ln>
                          <a:solidFill>
                            <a:srgbClr val="104210"/>
                          </a:solidFill>
                          <a:effectLst/>
                          <a:uLnTx/>
                          <a:uFillTx/>
                          <a:latin typeface="Cambria Math" panose="02040503050406030204" pitchFamily="18" charset="0"/>
                          <a:ea typeface="+mn-ea"/>
                          <a:cs typeface="Arial"/>
                          <a:sym typeface="Arial"/>
                        </a:rPr>
                        <m:t>𝟎</m:t>
                      </m:r>
                    </m:oMath>
                  </m:oMathPara>
                </a14:m>
                <a:endParaRPr kumimoji="0" lang="en-US" sz="1800" b="0" i="0" u="none" strike="noStrike" kern="1200" cap="none" spc="0" normalizeH="0" baseline="0" noProof="0" dirty="0">
                  <a:ln>
                    <a:noFill/>
                  </a:ln>
                  <a:solidFill>
                    <a:srgbClr val="104210"/>
                  </a:solidFill>
                  <a:effectLst/>
                  <a:uLnTx/>
                  <a:uFillTx/>
                  <a:latin typeface="Calibri"/>
                  <a:ea typeface="+mn-ea"/>
                  <a:cs typeface="+mn-cs"/>
                </a:endParaRPr>
              </a:p>
            </p:txBody>
          </p:sp>
        </mc:Choice>
        <mc:Fallback xmlns="">
          <p:sp>
            <p:nvSpPr>
              <p:cNvPr id="24" name="Rectangle 23">
                <a:extLst>
                  <a:ext uri="{FF2B5EF4-FFF2-40B4-BE49-F238E27FC236}">
                    <a16:creationId xmlns:a16="http://schemas.microsoft.com/office/drawing/2014/main" id="{5888ECDE-041F-949D-9AE4-80196826D21A}"/>
                  </a:ext>
                </a:extLst>
              </p:cNvPr>
              <p:cNvSpPr>
                <a:spLocks noRot="1" noChangeAspect="1" noMove="1" noResize="1" noEditPoints="1" noAdjustHandles="1" noChangeArrowheads="1" noChangeShapeType="1" noTextEdit="1"/>
              </p:cNvSpPr>
              <p:nvPr/>
            </p:nvSpPr>
            <p:spPr>
              <a:xfrm>
                <a:off x="2249439" y="4938546"/>
                <a:ext cx="375423" cy="369332"/>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249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Entanglement And Correlated States</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02"/>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When the two coins are </a:t>
            </a:r>
            <a:r>
              <a:rPr kumimoji="0" lang="en-US" sz="2400" b="1" i="1" u="none" strike="noStrike" kern="0" cap="none" spc="0" normalizeH="0" baseline="0" noProof="0" dirty="0">
                <a:ln>
                  <a:noFill/>
                </a:ln>
                <a:solidFill>
                  <a:prstClr val="white"/>
                </a:solidFill>
                <a:effectLst/>
                <a:uLnTx/>
                <a:uFillTx/>
                <a:latin typeface="Calibri"/>
                <a:ea typeface="+mn-ea"/>
                <a:cs typeface="+mn-cs"/>
              </a:rPr>
              <a:t>entangled</a:t>
            </a:r>
            <a:r>
              <a:rPr kumimoji="0" lang="en-US" sz="2400" b="0" i="0" u="none" strike="noStrike" kern="0" cap="none" spc="0" normalizeH="0" baseline="0" noProof="0" dirty="0">
                <a:ln>
                  <a:noFill/>
                </a:ln>
                <a:solidFill>
                  <a:prstClr val="white"/>
                </a:solidFill>
                <a:effectLst/>
                <a:uLnTx/>
                <a:uFillTx/>
                <a:latin typeface="Calibri"/>
                <a:ea typeface="+mn-ea"/>
                <a:cs typeface="+mn-cs"/>
              </a:rPr>
              <a:t>, their</a:t>
            </a:r>
            <a:r>
              <a:rPr kumimoji="0" lang="en-US" sz="2400" b="0" i="0" u="none" strike="noStrike" kern="0" cap="none" spc="0" normalizeH="0" noProof="0" dirty="0">
                <a:ln>
                  <a:noFill/>
                </a:ln>
                <a:solidFill>
                  <a:prstClr val="white"/>
                </a:solidFill>
                <a:effectLst/>
                <a:uLnTx/>
                <a:uFillTx/>
                <a:latin typeface="Calibri"/>
                <a:ea typeface="+mn-ea"/>
                <a:cs typeface="+mn-cs"/>
              </a:rPr>
              <a:t> outcomes are perfectly </a:t>
            </a:r>
            <a:r>
              <a:rPr kumimoji="0" lang="en-US" sz="2400" b="1" i="1" u="none" strike="noStrike" kern="0" cap="none" spc="0" normalizeH="0" noProof="0" dirty="0">
                <a:ln>
                  <a:noFill/>
                </a:ln>
                <a:solidFill>
                  <a:prstClr val="white"/>
                </a:solidFill>
                <a:effectLst/>
                <a:uLnTx/>
                <a:uFillTx/>
                <a:latin typeface="Calibri"/>
                <a:ea typeface="+mn-ea"/>
                <a:cs typeface="+mn-cs"/>
              </a:rPr>
              <a:t>correlated</a:t>
            </a:r>
            <a:endParaRPr kumimoji="0" lang="en-US" sz="2400" b="1" i="1" u="none" strike="noStrike" kern="0" cap="none" spc="0" normalizeH="0" baseline="0" noProof="0" dirty="0">
              <a:ln>
                <a:noFill/>
              </a:ln>
              <a:solidFill>
                <a:prstClr val="white"/>
              </a:solidFill>
              <a:effectLst/>
              <a:uLnTx/>
              <a:uFillTx/>
              <a:latin typeface="Calibri"/>
              <a:ea typeface="+mn-ea"/>
              <a:cs typeface="+mn-cs"/>
            </a:endParaRPr>
          </a:p>
        </p:txBody>
      </p:sp>
      <p:graphicFrame>
        <p:nvGraphicFramePr>
          <p:cNvPr id="54" name="Table 53">
            <a:extLst>
              <a:ext uri="{FF2B5EF4-FFF2-40B4-BE49-F238E27FC236}">
                <a16:creationId xmlns:a16="http://schemas.microsoft.com/office/drawing/2014/main" id="{C52B3559-A8A7-CA0C-1F83-EACCE4362EEA}"/>
              </a:ext>
            </a:extLst>
          </p:cNvPr>
          <p:cNvGraphicFramePr>
            <a:graphicFrameLocks noGrp="1"/>
          </p:cNvGraphicFramePr>
          <p:nvPr>
            <p:extLst>
              <p:ext uri="{D42A27DB-BD31-4B8C-83A1-F6EECF244321}">
                <p14:modId xmlns:p14="http://schemas.microsoft.com/office/powerpoint/2010/main" val="3313391711"/>
              </p:ext>
            </p:extLst>
          </p:nvPr>
        </p:nvGraphicFramePr>
        <p:xfrm>
          <a:off x="1919063" y="4366613"/>
          <a:ext cx="781414" cy="767056"/>
        </p:xfrm>
        <a:graphic>
          <a:graphicData uri="http://schemas.openxmlformats.org/drawingml/2006/table">
            <a:tbl>
              <a:tblPr firstRow="1" bandRow="1"/>
              <a:tblGrid>
                <a:gridCol w="781414">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t>25%</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t>25%</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57" name="Table 56">
            <a:extLst>
              <a:ext uri="{FF2B5EF4-FFF2-40B4-BE49-F238E27FC236}">
                <a16:creationId xmlns:a16="http://schemas.microsoft.com/office/drawing/2014/main" id="{AFBCD86A-EDBF-742C-C17C-DF588F32EFF9}"/>
              </a:ext>
            </a:extLst>
          </p:cNvPr>
          <p:cNvGraphicFramePr>
            <a:graphicFrameLocks noGrp="1"/>
          </p:cNvGraphicFramePr>
          <p:nvPr>
            <p:extLst>
              <p:ext uri="{D42A27DB-BD31-4B8C-83A1-F6EECF244321}">
                <p14:modId xmlns:p14="http://schemas.microsoft.com/office/powerpoint/2010/main" val="4236125193"/>
              </p:ext>
            </p:extLst>
          </p:nvPr>
        </p:nvGraphicFramePr>
        <p:xfrm>
          <a:off x="1919063" y="3599557"/>
          <a:ext cx="781414" cy="767056"/>
        </p:xfrm>
        <a:graphic>
          <a:graphicData uri="http://schemas.openxmlformats.org/drawingml/2006/table">
            <a:tbl>
              <a:tblPr firstRow="1" bandRow="1"/>
              <a:tblGrid>
                <a:gridCol w="781414">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t>25%</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t>25%</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4" name="Group 3">
            <a:extLst>
              <a:ext uri="{FF2B5EF4-FFF2-40B4-BE49-F238E27FC236}">
                <a16:creationId xmlns:a16="http://schemas.microsoft.com/office/drawing/2014/main" id="{DC274DE8-D108-FAF3-4641-E9C833014A07}"/>
              </a:ext>
            </a:extLst>
          </p:cNvPr>
          <p:cNvGrpSpPr/>
          <p:nvPr/>
        </p:nvGrpSpPr>
        <p:grpSpPr>
          <a:xfrm>
            <a:off x="606024" y="3552997"/>
            <a:ext cx="1301575" cy="1580672"/>
            <a:chOff x="606024" y="3552997"/>
            <a:chExt cx="1301575" cy="1580672"/>
          </a:xfrm>
        </p:grpSpPr>
        <p:sp>
          <p:nvSpPr>
            <p:cNvPr id="55" name="TextBox 54">
              <a:extLst>
                <a:ext uri="{FF2B5EF4-FFF2-40B4-BE49-F238E27FC236}">
                  <a16:creationId xmlns:a16="http://schemas.microsoft.com/office/drawing/2014/main" id="{70533DAC-A10E-161E-A7C1-94E5303C35F9}"/>
                </a:ext>
              </a:extLst>
            </p:cNvPr>
            <p:cNvSpPr txBox="1"/>
            <p:nvPr/>
          </p:nvSpPr>
          <p:spPr>
            <a:xfrm>
              <a:off x="606024" y="4320053"/>
              <a:ext cx="1259897"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State-TH</a:t>
              </a:r>
            </a:p>
          </p:txBody>
        </p:sp>
        <p:sp>
          <p:nvSpPr>
            <p:cNvPr id="56" name="TextBox 55">
              <a:extLst>
                <a:ext uri="{FF2B5EF4-FFF2-40B4-BE49-F238E27FC236}">
                  <a16:creationId xmlns:a16="http://schemas.microsoft.com/office/drawing/2014/main" id="{D6D669C5-D09A-14C0-C39E-4302356A4C55}"/>
                </a:ext>
              </a:extLst>
            </p:cNvPr>
            <p:cNvSpPr txBox="1"/>
            <p:nvPr/>
          </p:nvSpPr>
          <p:spPr>
            <a:xfrm>
              <a:off x="606024" y="4672004"/>
              <a:ext cx="122245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State-TT</a:t>
              </a:r>
            </a:p>
          </p:txBody>
        </p:sp>
        <p:sp>
          <p:nvSpPr>
            <p:cNvPr id="58" name="TextBox 57">
              <a:extLst>
                <a:ext uri="{FF2B5EF4-FFF2-40B4-BE49-F238E27FC236}">
                  <a16:creationId xmlns:a16="http://schemas.microsoft.com/office/drawing/2014/main" id="{841363E9-CD8C-19C6-32DA-90A6FAD72E31}"/>
                </a:ext>
              </a:extLst>
            </p:cNvPr>
            <p:cNvSpPr txBox="1"/>
            <p:nvPr/>
          </p:nvSpPr>
          <p:spPr>
            <a:xfrm>
              <a:off x="606024" y="3552997"/>
              <a:ext cx="130157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State-HH</a:t>
              </a:r>
            </a:p>
          </p:txBody>
        </p:sp>
        <p:sp>
          <p:nvSpPr>
            <p:cNvPr id="59" name="TextBox 58">
              <a:extLst>
                <a:ext uri="{FF2B5EF4-FFF2-40B4-BE49-F238E27FC236}">
                  <a16:creationId xmlns:a16="http://schemas.microsoft.com/office/drawing/2014/main" id="{0792FB87-513B-5FBF-57C3-071AFA1F47EE}"/>
                </a:ext>
              </a:extLst>
            </p:cNvPr>
            <p:cNvSpPr txBox="1"/>
            <p:nvPr/>
          </p:nvSpPr>
          <p:spPr>
            <a:xfrm>
              <a:off x="606024" y="3904948"/>
              <a:ext cx="1259897"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State-HT</a:t>
              </a:r>
            </a:p>
          </p:txBody>
        </p:sp>
      </p:grpSp>
      <p:sp>
        <p:nvSpPr>
          <p:cNvPr id="60" name="TextBox 59">
            <a:extLst>
              <a:ext uri="{FF2B5EF4-FFF2-40B4-BE49-F238E27FC236}">
                <a16:creationId xmlns:a16="http://schemas.microsoft.com/office/drawing/2014/main" id="{2A07AEFF-6B5B-6512-7525-895876251D84}"/>
              </a:ext>
            </a:extLst>
          </p:cNvPr>
          <p:cNvSpPr txBox="1"/>
          <p:nvPr/>
        </p:nvSpPr>
        <p:spPr>
          <a:xfrm>
            <a:off x="562123" y="2026325"/>
            <a:ext cx="2149819" cy="156966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Two Fair Coins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Prob_H1 = 50%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Prob_H2 = 50%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endParaRPr>
          </a:p>
        </p:txBody>
      </p:sp>
      <p:graphicFrame>
        <p:nvGraphicFramePr>
          <p:cNvPr id="61" name="Table 60">
            <a:extLst>
              <a:ext uri="{FF2B5EF4-FFF2-40B4-BE49-F238E27FC236}">
                <a16:creationId xmlns:a16="http://schemas.microsoft.com/office/drawing/2014/main" id="{5F36E106-6A44-CAC8-FC7B-A10D70C71B9E}"/>
              </a:ext>
            </a:extLst>
          </p:cNvPr>
          <p:cNvGraphicFramePr>
            <a:graphicFrameLocks noGrp="1"/>
          </p:cNvGraphicFramePr>
          <p:nvPr>
            <p:extLst>
              <p:ext uri="{D42A27DB-BD31-4B8C-83A1-F6EECF244321}">
                <p14:modId xmlns:p14="http://schemas.microsoft.com/office/powerpoint/2010/main" val="1456019365"/>
              </p:ext>
            </p:extLst>
          </p:nvPr>
        </p:nvGraphicFramePr>
        <p:xfrm>
          <a:off x="4753828" y="4357455"/>
          <a:ext cx="781414" cy="767056"/>
        </p:xfrm>
        <a:graphic>
          <a:graphicData uri="http://schemas.openxmlformats.org/drawingml/2006/table">
            <a:tbl>
              <a:tblPr firstRow="1" bandRow="1"/>
              <a:tblGrid>
                <a:gridCol w="781414">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t>6%</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t>14%</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62" name="TextBox 61">
            <a:extLst>
              <a:ext uri="{FF2B5EF4-FFF2-40B4-BE49-F238E27FC236}">
                <a16:creationId xmlns:a16="http://schemas.microsoft.com/office/drawing/2014/main" id="{FB5D4BD1-25AD-43A6-C39E-E312713EC161}"/>
              </a:ext>
            </a:extLst>
          </p:cNvPr>
          <p:cNvSpPr txBox="1"/>
          <p:nvPr/>
        </p:nvSpPr>
        <p:spPr>
          <a:xfrm>
            <a:off x="3374296" y="4320053"/>
            <a:ext cx="1259897"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State-TH</a:t>
            </a:r>
          </a:p>
        </p:txBody>
      </p:sp>
      <p:sp>
        <p:nvSpPr>
          <p:cNvPr id="63" name="TextBox 62">
            <a:extLst>
              <a:ext uri="{FF2B5EF4-FFF2-40B4-BE49-F238E27FC236}">
                <a16:creationId xmlns:a16="http://schemas.microsoft.com/office/drawing/2014/main" id="{070E8F5F-3B83-26A3-0207-FC11439EC78E}"/>
              </a:ext>
            </a:extLst>
          </p:cNvPr>
          <p:cNvSpPr txBox="1"/>
          <p:nvPr/>
        </p:nvSpPr>
        <p:spPr>
          <a:xfrm>
            <a:off x="3374296" y="4672004"/>
            <a:ext cx="122245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State-TT</a:t>
            </a:r>
          </a:p>
        </p:txBody>
      </p:sp>
      <p:graphicFrame>
        <p:nvGraphicFramePr>
          <p:cNvPr id="64" name="Table 63">
            <a:extLst>
              <a:ext uri="{FF2B5EF4-FFF2-40B4-BE49-F238E27FC236}">
                <a16:creationId xmlns:a16="http://schemas.microsoft.com/office/drawing/2014/main" id="{D426B0C1-2E9F-04CB-55BF-CDCF4BE2E9F9}"/>
              </a:ext>
            </a:extLst>
          </p:cNvPr>
          <p:cNvGraphicFramePr>
            <a:graphicFrameLocks noGrp="1"/>
          </p:cNvGraphicFramePr>
          <p:nvPr>
            <p:extLst>
              <p:ext uri="{D42A27DB-BD31-4B8C-83A1-F6EECF244321}">
                <p14:modId xmlns:p14="http://schemas.microsoft.com/office/powerpoint/2010/main" val="1999845246"/>
              </p:ext>
            </p:extLst>
          </p:nvPr>
        </p:nvGraphicFramePr>
        <p:xfrm>
          <a:off x="4753828" y="3590399"/>
          <a:ext cx="781414" cy="767056"/>
        </p:xfrm>
        <a:graphic>
          <a:graphicData uri="http://schemas.openxmlformats.org/drawingml/2006/table">
            <a:tbl>
              <a:tblPr firstRow="1" bandRow="1"/>
              <a:tblGrid>
                <a:gridCol w="781414">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t>24%</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t>56%</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65" name="TextBox 64">
            <a:extLst>
              <a:ext uri="{FF2B5EF4-FFF2-40B4-BE49-F238E27FC236}">
                <a16:creationId xmlns:a16="http://schemas.microsoft.com/office/drawing/2014/main" id="{41FF3062-F5A5-EA58-694C-64B6F9BBD610}"/>
              </a:ext>
            </a:extLst>
          </p:cNvPr>
          <p:cNvSpPr txBox="1"/>
          <p:nvPr/>
        </p:nvSpPr>
        <p:spPr>
          <a:xfrm>
            <a:off x="3374296" y="3552997"/>
            <a:ext cx="130157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State-HH</a:t>
            </a:r>
          </a:p>
        </p:txBody>
      </p:sp>
      <p:sp>
        <p:nvSpPr>
          <p:cNvPr id="66" name="TextBox 65">
            <a:extLst>
              <a:ext uri="{FF2B5EF4-FFF2-40B4-BE49-F238E27FC236}">
                <a16:creationId xmlns:a16="http://schemas.microsoft.com/office/drawing/2014/main" id="{60ABF235-F1CB-FCA2-57A0-D03F52F05D1B}"/>
              </a:ext>
            </a:extLst>
          </p:cNvPr>
          <p:cNvSpPr txBox="1"/>
          <p:nvPr/>
        </p:nvSpPr>
        <p:spPr>
          <a:xfrm>
            <a:off x="3374296" y="3904948"/>
            <a:ext cx="1259897"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State-HT</a:t>
            </a:r>
          </a:p>
        </p:txBody>
      </p:sp>
      <p:sp>
        <p:nvSpPr>
          <p:cNvPr id="67" name="TextBox 66">
            <a:extLst>
              <a:ext uri="{FF2B5EF4-FFF2-40B4-BE49-F238E27FC236}">
                <a16:creationId xmlns:a16="http://schemas.microsoft.com/office/drawing/2014/main" id="{3D8AB61B-B02B-FB96-B5B6-F5E49CBF1B6E}"/>
              </a:ext>
            </a:extLst>
          </p:cNvPr>
          <p:cNvSpPr txBox="1"/>
          <p:nvPr/>
        </p:nvSpPr>
        <p:spPr>
          <a:xfrm>
            <a:off x="3240904" y="2001501"/>
            <a:ext cx="2337692" cy="1200329"/>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Two Biased Coins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Prob_H1 = 80%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Prob_H2 = 30%</a:t>
            </a:r>
          </a:p>
        </p:txBody>
      </p:sp>
      <p:graphicFrame>
        <p:nvGraphicFramePr>
          <p:cNvPr id="68" name="Table 67">
            <a:extLst>
              <a:ext uri="{FF2B5EF4-FFF2-40B4-BE49-F238E27FC236}">
                <a16:creationId xmlns:a16="http://schemas.microsoft.com/office/drawing/2014/main" id="{6B75E304-AD36-AB3D-A1CE-C00B4B54FDD1}"/>
              </a:ext>
            </a:extLst>
          </p:cNvPr>
          <p:cNvGraphicFramePr>
            <a:graphicFrameLocks noGrp="1"/>
          </p:cNvGraphicFramePr>
          <p:nvPr>
            <p:extLst>
              <p:ext uri="{D42A27DB-BD31-4B8C-83A1-F6EECF244321}">
                <p14:modId xmlns:p14="http://schemas.microsoft.com/office/powerpoint/2010/main" val="1349802744"/>
              </p:ext>
            </p:extLst>
          </p:nvPr>
        </p:nvGraphicFramePr>
        <p:xfrm>
          <a:off x="7634448" y="4354935"/>
          <a:ext cx="781414" cy="767056"/>
        </p:xfrm>
        <a:graphic>
          <a:graphicData uri="http://schemas.openxmlformats.org/drawingml/2006/table">
            <a:tbl>
              <a:tblPr firstRow="1" bandRow="1"/>
              <a:tblGrid>
                <a:gridCol w="781414">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t>??</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t>??</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69" name="TextBox 68">
            <a:extLst>
              <a:ext uri="{FF2B5EF4-FFF2-40B4-BE49-F238E27FC236}">
                <a16:creationId xmlns:a16="http://schemas.microsoft.com/office/drawing/2014/main" id="{4C7372A3-5124-E9F4-A3A5-4542FF2F2474}"/>
              </a:ext>
            </a:extLst>
          </p:cNvPr>
          <p:cNvSpPr txBox="1"/>
          <p:nvPr/>
        </p:nvSpPr>
        <p:spPr>
          <a:xfrm>
            <a:off x="6350850" y="4311873"/>
            <a:ext cx="1259897"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State-TH</a:t>
            </a:r>
          </a:p>
        </p:txBody>
      </p:sp>
      <p:sp>
        <p:nvSpPr>
          <p:cNvPr id="70" name="TextBox 69">
            <a:extLst>
              <a:ext uri="{FF2B5EF4-FFF2-40B4-BE49-F238E27FC236}">
                <a16:creationId xmlns:a16="http://schemas.microsoft.com/office/drawing/2014/main" id="{09921DB9-5D95-3090-A260-2845B49D35B7}"/>
              </a:ext>
            </a:extLst>
          </p:cNvPr>
          <p:cNvSpPr txBox="1"/>
          <p:nvPr/>
        </p:nvSpPr>
        <p:spPr>
          <a:xfrm>
            <a:off x="6350850" y="4663824"/>
            <a:ext cx="122245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State-TT</a:t>
            </a:r>
          </a:p>
        </p:txBody>
      </p:sp>
      <p:graphicFrame>
        <p:nvGraphicFramePr>
          <p:cNvPr id="71" name="Table 70">
            <a:extLst>
              <a:ext uri="{FF2B5EF4-FFF2-40B4-BE49-F238E27FC236}">
                <a16:creationId xmlns:a16="http://schemas.microsoft.com/office/drawing/2014/main" id="{2E604772-B5F5-FA7F-DF3D-31517D6543AE}"/>
              </a:ext>
            </a:extLst>
          </p:cNvPr>
          <p:cNvGraphicFramePr>
            <a:graphicFrameLocks noGrp="1"/>
          </p:cNvGraphicFramePr>
          <p:nvPr>
            <p:extLst>
              <p:ext uri="{D42A27DB-BD31-4B8C-83A1-F6EECF244321}">
                <p14:modId xmlns:p14="http://schemas.microsoft.com/office/powerpoint/2010/main" val="4101008074"/>
              </p:ext>
            </p:extLst>
          </p:nvPr>
        </p:nvGraphicFramePr>
        <p:xfrm>
          <a:off x="7634448" y="3587879"/>
          <a:ext cx="781414" cy="767056"/>
        </p:xfrm>
        <a:graphic>
          <a:graphicData uri="http://schemas.openxmlformats.org/drawingml/2006/table">
            <a:tbl>
              <a:tblPr firstRow="1" bandRow="1"/>
              <a:tblGrid>
                <a:gridCol w="781414">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t>15%</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t>45%</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72" name="TextBox 71">
            <a:extLst>
              <a:ext uri="{FF2B5EF4-FFF2-40B4-BE49-F238E27FC236}">
                <a16:creationId xmlns:a16="http://schemas.microsoft.com/office/drawing/2014/main" id="{3BF9F6DF-18ED-AFB2-94DB-F2BAE509AD79}"/>
              </a:ext>
            </a:extLst>
          </p:cNvPr>
          <p:cNvSpPr txBox="1"/>
          <p:nvPr/>
        </p:nvSpPr>
        <p:spPr>
          <a:xfrm>
            <a:off x="6350850" y="3544817"/>
            <a:ext cx="130157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State-HH</a:t>
            </a:r>
          </a:p>
        </p:txBody>
      </p:sp>
      <p:sp>
        <p:nvSpPr>
          <p:cNvPr id="73" name="TextBox 72">
            <a:extLst>
              <a:ext uri="{FF2B5EF4-FFF2-40B4-BE49-F238E27FC236}">
                <a16:creationId xmlns:a16="http://schemas.microsoft.com/office/drawing/2014/main" id="{9D2F6D1F-FE33-4120-CC80-51429536200F}"/>
              </a:ext>
            </a:extLst>
          </p:cNvPr>
          <p:cNvSpPr txBox="1"/>
          <p:nvPr/>
        </p:nvSpPr>
        <p:spPr>
          <a:xfrm>
            <a:off x="6350850" y="3896768"/>
            <a:ext cx="1259897"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State-HT</a:t>
            </a:r>
          </a:p>
        </p:txBody>
      </p:sp>
      <p:sp>
        <p:nvSpPr>
          <p:cNvPr id="74" name="TextBox 73">
            <a:extLst>
              <a:ext uri="{FF2B5EF4-FFF2-40B4-BE49-F238E27FC236}">
                <a16:creationId xmlns:a16="http://schemas.microsoft.com/office/drawing/2014/main" id="{C31DF3D1-CA5B-0594-EC04-F332772437BB}"/>
              </a:ext>
            </a:extLst>
          </p:cNvPr>
          <p:cNvSpPr txBox="1"/>
          <p:nvPr/>
        </p:nvSpPr>
        <p:spPr>
          <a:xfrm>
            <a:off x="6220000" y="2001501"/>
            <a:ext cx="2337692" cy="1200329"/>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Two Biased Coins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Prob_H1 =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Prob_H2 = ??%</a:t>
            </a:r>
          </a:p>
        </p:txBody>
      </p:sp>
      <p:sp>
        <p:nvSpPr>
          <p:cNvPr id="75" name="TextBox 74">
            <a:extLst>
              <a:ext uri="{FF2B5EF4-FFF2-40B4-BE49-F238E27FC236}">
                <a16:creationId xmlns:a16="http://schemas.microsoft.com/office/drawing/2014/main" id="{87233308-ACFE-B5AA-CE18-60EA7765DBDB}"/>
              </a:ext>
            </a:extLst>
          </p:cNvPr>
          <p:cNvSpPr txBox="1"/>
          <p:nvPr/>
        </p:nvSpPr>
        <p:spPr>
          <a:xfrm>
            <a:off x="8512208" y="4288476"/>
            <a:ext cx="715260" cy="461665"/>
          </a:xfrm>
          <a:prstGeom prst="rect">
            <a:avLst/>
          </a:prstGeom>
          <a:solidFill>
            <a:srgbClr val="104210"/>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10%</a:t>
            </a:r>
          </a:p>
        </p:txBody>
      </p:sp>
      <p:sp>
        <p:nvSpPr>
          <p:cNvPr id="76" name="TextBox 75">
            <a:extLst>
              <a:ext uri="{FF2B5EF4-FFF2-40B4-BE49-F238E27FC236}">
                <a16:creationId xmlns:a16="http://schemas.microsoft.com/office/drawing/2014/main" id="{B4B82182-0E0E-F413-A539-1A8CF73696C2}"/>
              </a:ext>
            </a:extLst>
          </p:cNvPr>
          <p:cNvSpPr txBox="1"/>
          <p:nvPr/>
        </p:nvSpPr>
        <p:spPr>
          <a:xfrm>
            <a:off x="8512208" y="4707135"/>
            <a:ext cx="715260" cy="461665"/>
          </a:xfrm>
          <a:prstGeom prst="rect">
            <a:avLst/>
          </a:prstGeom>
          <a:solidFill>
            <a:srgbClr val="104210"/>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30%</a:t>
            </a:r>
          </a:p>
        </p:txBody>
      </p:sp>
      <p:sp>
        <p:nvSpPr>
          <p:cNvPr id="77" name="TextBox 76">
            <a:extLst>
              <a:ext uri="{FF2B5EF4-FFF2-40B4-BE49-F238E27FC236}">
                <a16:creationId xmlns:a16="http://schemas.microsoft.com/office/drawing/2014/main" id="{3184A8E8-39B0-244F-5D0F-1DB9CF425F87}"/>
              </a:ext>
            </a:extLst>
          </p:cNvPr>
          <p:cNvSpPr txBox="1"/>
          <p:nvPr/>
        </p:nvSpPr>
        <p:spPr>
          <a:xfrm>
            <a:off x="8512208" y="2392435"/>
            <a:ext cx="715260" cy="461665"/>
          </a:xfrm>
          <a:prstGeom prst="rect">
            <a:avLst/>
          </a:prstGeom>
          <a:solidFill>
            <a:srgbClr val="104210"/>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60%</a:t>
            </a:r>
          </a:p>
        </p:txBody>
      </p:sp>
      <p:sp>
        <p:nvSpPr>
          <p:cNvPr id="78" name="TextBox 77">
            <a:extLst>
              <a:ext uri="{FF2B5EF4-FFF2-40B4-BE49-F238E27FC236}">
                <a16:creationId xmlns:a16="http://schemas.microsoft.com/office/drawing/2014/main" id="{883812FA-A789-3335-3AE8-DB2F1701AC08}"/>
              </a:ext>
            </a:extLst>
          </p:cNvPr>
          <p:cNvSpPr txBox="1"/>
          <p:nvPr/>
        </p:nvSpPr>
        <p:spPr>
          <a:xfrm>
            <a:off x="8512208" y="2787012"/>
            <a:ext cx="715260" cy="461665"/>
          </a:xfrm>
          <a:prstGeom prst="rect">
            <a:avLst/>
          </a:prstGeom>
          <a:solidFill>
            <a:srgbClr val="104210"/>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25%</a:t>
            </a:r>
          </a:p>
        </p:txBody>
      </p:sp>
      <p:graphicFrame>
        <p:nvGraphicFramePr>
          <p:cNvPr id="79" name="Table 78">
            <a:extLst>
              <a:ext uri="{FF2B5EF4-FFF2-40B4-BE49-F238E27FC236}">
                <a16:creationId xmlns:a16="http://schemas.microsoft.com/office/drawing/2014/main" id="{A26FFB9D-7AC5-B08A-C001-CA6403EC0F7B}"/>
              </a:ext>
            </a:extLst>
          </p:cNvPr>
          <p:cNvGraphicFramePr>
            <a:graphicFrameLocks noGrp="1"/>
          </p:cNvGraphicFramePr>
          <p:nvPr>
            <p:extLst>
              <p:ext uri="{D42A27DB-BD31-4B8C-83A1-F6EECF244321}">
                <p14:modId xmlns:p14="http://schemas.microsoft.com/office/powerpoint/2010/main" val="182119440"/>
              </p:ext>
            </p:extLst>
          </p:nvPr>
        </p:nvGraphicFramePr>
        <p:xfrm>
          <a:off x="11001035" y="4354935"/>
          <a:ext cx="781414" cy="767056"/>
        </p:xfrm>
        <a:graphic>
          <a:graphicData uri="http://schemas.openxmlformats.org/drawingml/2006/table">
            <a:tbl>
              <a:tblPr firstRow="1" bandRow="1"/>
              <a:tblGrid>
                <a:gridCol w="781414">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t>??</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t>50%</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80" name="TextBox 79">
            <a:extLst>
              <a:ext uri="{FF2B5EF4-FFF2-40B4-BE49-F238E27FC236}">
                <a16:creationId xmlns:a16="http://schemas.microsoft.com/office/drawing/2014/main" id="{369805EC-8632-3320-6CC6-57336E112E0D}"/>
              </a:ext>
            </a:extLst>
          </p:cNvPr>
          <p:cNvSpPr txBox="1"/>
          <p:nvPr/>
        </p:nvSpPr>
        <p:spPr>
          <a:xfrm>
            <a:off x="9699460" y="4320053"/>
            <a:ext cx="1259897"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State-TH</a:t>
            </a:r>
          </a:p>
        </p:txBody>
      </p:sp>
      <p:sp>
        <p:nvSpPr>
          <p:cNvPr id="81" name="TextBox 80">
            <a:extLst>
              <a:ext uri="{FF2B5EF4-FFF2-40B4-BE49-F238E27FC236}">
                <a16:creationId xmlns:a16="http://schemas.microsoft.com/office/drawing/2014/main" id="{E64EB001-74E4-9E84-D679-A4310941C60A}"/>
              </a:ext>
            </a:extLst>
          </p:cNvPr>
          <p:cNvSpPr txBox="1"/>
          <p:nvPr/>
        </p:nvSpPr>
        <p:spPr>
          <a:xfrm>
            <a:off x="9699460" y="4672004"/>
            <a:ext cx="122245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State-TT</a:t>
            </a:r>
          </a:p>
        </p:txBody>
      </p:sp>
      <p:graphicFrame>
        <p:nvGraphicFramePr>
          <p:cNvPr id="82" name="Table 81">
            <a:extLst>
              <a:ext uri="{FF2B5EF4-FFF2-40B4-BE49-F238E27FC236}">
                <a16:creationId xmlns:a16="http://schemas.microsoft.com/office/drawing/2014/main" id="{2D8DB774-59E2-F497-F3DD-5EF9220A970B}"/>
              </a:ext>
            </a:extLst>
          </p:cNvPr>
          <p:cNvGraphicFramePr>
            <a:graphicFrameLocks noGrp="1"/>
          </p:cNvGraphicFramePr>
          <p:nvPr>
            <p:extLst>
              <p:ext uri="{D42A27DB-BD31-4B8C-83A1-F6EECF244321}">
                <p14:modId xmlns:p14="http://schemas.microsoft.com/office/powerpoint/2010/main" val="787844638"/>
              </p:ext>
            </p:extLst>
          </p:nvPr>
        </p:nvGraphicFramePr>
        <p:xfrm>
          <a:off x="11001035" y="3587879"/>
          <a:ext cx="781414" cy="767056"/>
        </p:xfrm>
        <a:graphic>
          <a:graphicData uri="http://schemas.openxmlformats.org/drawingml/2006/table">
            <a:tbl>
              <a:tblPr firstRow="1" bandRow="1"/>
              <a:tblGrid>
                <a:gridCol w="781414">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t>50%</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t>??</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83" name="TextBox 82">
            <a:extLst>
              <a:ext uri="{FF2B5EF4-FFF2-40B4-BE49-F238E27FC236}">
                <a16:creationId xmlns:a16="http://schemas.microsoft.com/office/drawing/2014/main" id="{DC96A5BF-528F-FBAF-E2F2-F999E880C268}"/>
              </a:ext>
            </a:extLst>
          </p:cNvPr>
          <p:cNvSpPr txBox="1"/>
          <p:nvPr/>
        </p:nvSpPr>
        <p:spPr>
          <a:xfrm>
            <a:off x="9699460" y="3552997"/>
            <a:ext cx="130157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State-HH</a:t>
            </a:r>
          </a:p>
        </p:txBody>
      </p:sp>
      <p:sp>
        <p:nvSpPr>
          <p:cNvPr id="84" name="TextBox 83">
            <a:extLst>
              <a:ext uri="{FF2B5EF4-FFF2-40B4-BE49-F238E27FC236}">
                <a16:creationId xmlns:a16="http://schemas.microsoft.com/office/drawing/2014/main" id="{F3F83E02-CD45-7FFC-E05D-29D47525AC17}"/>
              </a:ext>
            </a:extLst>
          </p:cNvPr>
          <p:cNvSpPr txBox="1"/>
          <p:nvPr/>
        </p:nvSpPr>
        <p:spPr>
          <a:xfrm>
            <a:off x="9699460" y="3904948"/>
            <a:ext cx="1259897"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State-HT</a:t>
            </a:r>
          </a:p>
        </p:txBody>
      </p:sp>
      <p:sp>
        <p:nvSpPr>
          <p:cNvPr id="85" name="TextBox 84">
            <a:extLst>
              <a:ext uri="{FF2B5EF4-FFF2-40B4-BE49-F238E27FC236}">
                <a16:creationId xmlns:a16="http://schemas.microsoft.com/office/drawing/2014/main" id="{8188FCF7-6DA1-D3B9-4EDE-6691B8B7865D}"/>
              </a:ext>
            </a:extLst>
          </p:cNvPr>
          <p:cNvSpPr txBox="1"/>
          <p:nvPr/>
        </p:nvSpPr>
        <p:spPr>
          <a:xfrm>
            <a:off x="9699460" y="2023102"/>
            <a:ext cx="2068067" cy="1200329"/>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Two Coins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Prob_H1 =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Prob_H2 = ??%</a:t>
            </a:r>
          </a:p>
        </p:txBody>
      </p:sp>
      <p:pic>
        <p:nvPicPr>
          <p:cNvPr id="86" name="Picture 85">
            <a:extLst>
              <a:ext uri="{FF2B5EF4-FFF2-40B4-BE49-F238E27FC236}">
                <a16:creationId xmlns:a16="http://schemas.microsoft.com/office/drawing/2014/main" id="{D14C670F-7E56-2C2E-AF8E-6F44CEC8DC56}"/>
              </a:ext>
            </a:extLst>
          </p:cNvPr>
          <p:cNvPicPr>
            <a:picLocks noChangeAspect="1"/>
          </p:cNvPicPr>
          <p:nvPr/>
        </p:nvPicPr>
        <p:blipFill>
          <a:blip r:embed="rId3"/>
          <a:stretch>
            <a:fillRect/>
          </a:stretch>
        </p:blipFill>
        <p:spPr>
          <a:xfrm rot="5400000">
            <a:off x="902826" y="830442"/>
            <a:ext cx="825671" cy="825671"/>
          </a:xfrm>
          <a:prstGeom prst="rect">
            <a:avLst/>
          </a:prstGeom>
        </p:spPr>
      </p:pic>
      <p:pic>
        <p:nvPicPr>
          <p:cNvPr id="87" name="Picture 86">
            <a:extLst>
              <a:ext uri="{FF2B5EF4-FFF2-40B4-BE49-F238E27FC236}">
                <a16:creationId xmlns:a16="http://schemas.microsoft.com/office/drawing/2014/main" id="{BED922E8-FA33-04B5-54F8-F56C978156E8}"/>
              </a:ext>
            </a:extLst>
          </p:cNvPr>
          <p:cNvPicPr>
            <a:picLocks noChangeAspect="1"/>
          </p:cNvPicPr>
          <p:nvPr/>
        </p:nvPicPr>
        <p:blipFill>
          <a:blip r:embed="rId3"/>
          <a:stretch>
            <a:fillRect/>
          </a:stretch>
        </p:blipFill>
        <p:spPr>
          <a:xfrm rot="5400000">
            <a:off x="1449727" y="830442"/>
            <a:ext cx="825671" cy="825671"/>
          </a:xfrm>
          <a:prstGeom prst="rect">
            <a:avLst/>
          </a:prstGeom>
        </p:spPr>
      </p:pic>
      <p:sp>
        <p:nvSpPr>
          <p:cNvPr id="88" name="Rounded Rectangle 87">
            <a:extLst>
              <a:ext uri="{FF2B5EF4-FFF2-40B4-BE49-F238E27FC236}">
                <a16:creationId xmlns:a16="http://schemas.microsoft.com/office/drawing/2014/main" id="{3FBC8542-0C96-49E0-92D3-50863C7189ED}"/>
              </a:ext>
            </a:extLst>
          </p:cNvPr>
          <p:cNvSpPr/>
          <p:nvPr/>
        </p:nvSpPr>
        <p:spPr>
          <a:xfrm>
            <a:off x="599134" y="1843273"/>
            <a:ext cx="2112808"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Fair Coins</a:t>
            </a:r>
          </a:p>
        </p:txBody>
      </p:sp>
      <p:sp>
        <p:nvSpPr>
          <p:cNvPr id="2" name="Rounded Rectangle 1">
            <a:extLst>
              <a:ext uri="{FF2B5EF4-FFF2-40B4-BE49-F238E27FC236}">
                <a16:creationId xmlns:a16="http://schemas.microsoft.com/office/drawing/2014/main" id="{FD7796A7-2DEE-ABD2-DA67-5691432D53B1}"/>
              </a:ext>
            </a:extLst>
          </p:cNvPr>
          <p:cNvSpPr/>
          <p:nvPr/>
        </p:nvSpPr>
        <p:spPr>
          <a:xfrm>
            <a:off x="3353346" y="1837887"/>
            <a:ext cx="2112808"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Biased Coins</a:t>
            </a:r>
          </a:p>
        </p:txBody>
      </p:sp>
      <p:sp>
        <p:nvSpPr>
          <p:cNvPr id="5" name="Rounded Rectangle 4">
            <a:extLst>
              <a:ext uri="{FF2B5EF4-FFF2-40B4-BE49-F238E27FC236}">
                <a16:creationId xmlns:a16="http://schemas.microsoft.com/office/drawing/2014/main" id="{7082EC58-D871-4824-65D0-1E90189E5500}"/>
              </a:ext>
            </a:extLst>
          </p:cNvPr>
          <p:cNvSpPr/>
          <p:nvPr/>
        </p:nvSpPr>
        <p:spPr>
          <a:xfrm>
            <a:off x="6350850" y="1836638"/>
            <a:ext cx="2112808"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Biased Coins</a:t>
            </a:r>
          </a:p>
        </p:txBody>
      </p:sp>
      <p:sp>
        <p:nvSpPr>
          <p:cNvPr id="6" name="Rounded Rectangle 5">
            <a:extLst>
              <a:ext uri="{FF2B5EF4-FFF2-40B4-BE49-F238E27FC236}">
                <a16:creationId xmlns:a16="http://schemas.microsoft.com/office/drawing/2014/main" id="{5BADEC44-0D77-4FF7-4F67-A9C91DED1593}"/>
              </a:ext>
            </a:extLst>
          </p:cNvPr>
          <p:cNvSpPr/>
          <p:nvPr/>
        </p:nvSpPr>
        <p:spPr>
          <a:xfrm>
            <a:off x="9699460" y="1837887"/>
            <a:ext cx="2112808"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Biased Coins</a:t>
            </a:r>
          </a:p>
        </p:txBody>
      </p:sp>
      <p:sp>
        <p:nvSpPr>
          <p:cNvPr id="7" name="Rounded Rectangle 6">
            <a:extLst>
              <a:ext uri="{FF2B5EF4-FFF2-40B4-BE49-F238E27FC236}">
                <a16:creationId xmlns:a16="http://schemas.microsoft.com/office/drawing/2014/main" id="{4456BA31-7306-7EDF-45E8-F7C40ADBAB6C}"/>
              </a:ext>
            </a:extLst>
          </p:cNvPr>
          <p:cNvSpPr/>
          <p:nvPr/>
        </p:nvSpPr>
        <p:spPr>
          <a:xfrm>
            <a:off x="9550625" y="1859023"/>
            <a:ext cx="2410477"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Correlated Coins</a:t>
            </a:r>
          </a:p>
        </p:txBody>
      </p:sp>
    </p:spTree>
    <p:extLst>
      <p:ext uri="{BB962C8B-B14F-4D97-AF65-F5344CB8AC3E}">
        <p14:creationId xmlns:p14="http://schemas.microsoft.com/office/powerpoint/2010/main" val="267175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p:bldP spid="63" grpId="0"/>
      <p:bldP spid="65" grpId="0"/>
      <p:bldP spid="66" grpId="0"/>
      <p:bldP spid="67" grpId="0"/>
      <p:bldP spid="69" grpId="0"/>
      <p:bldP spid="70" grpId="0"/>
      <p:bldP spid="72" grpId="0"/>
      <p:bldP spid="73" grpId="0"/>
      <p:bldP spid="74" grpId="0"/>
      <p:bldP spid="75" grpId="0" animBg="1"/>
      <p:bldP spid="76" grpId="0" animBg="1"/>
      <p:bldP spid="77" grpId="0" animBg="1"/>
      <p:bldP spid="78" grpId="0" animBg="1"/>
      <p:bldP spid="80" grpId="0"/>
      <p:bldP spid="81" grpId="0"/>
      <p:bldP spid="83" grpId="0"/>
      <p:bldP spid="84" grpId="0"/>
      <p:bldP spid="85" grpId="0"/>
      <p:bldP spid="2" grpId="0" animBg="1"/>
      <p:bldP spid="5"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Recollect: Bell Pair Circuit</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08"/>
            <a:ext cx="12192883" cy="731520"/>
          </a:xfrm>
          <a:prstGeom prst="rect">
            <a:avLst/>
          </a:prstGeom>
          <a:solidFill>
            <a:srgbClr val="BF5700"/>
          </a:solidFill>
        </p:spPr>
        <p:txBody>
          <a:bodyPr wrap="square" rtlCol="0">
            <a:sp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The bell-pair</a:t>
            </a:r>
            <a:r>
              <a:rPr kumimoji="0" lang="en-US" sz="2400" b="0" i="0" u="none" strike="noStrike" kern="0" cap="none" spc="0" normalizeH="0" noProof="0" dirty="0">
                <a:ln>
                  <a:noFill/>
                </a:ln>
                <a:solidFill>
                  <a:prstClr val="white"/>
                </a:solidFill>
                <a:effectLst/>
                <a:uLnTx/>
                <a:uFillTx/>
                <a:latin typeface="Calibri"/>
                <a:ea typeface="+mn-ea"/>
                <a:cs typeface="+mn-cs"/>
              </a:rPr>
              <a:t> is also known as the Einstein-</a:t>
            </a:r>
            <a:r>
              <a:rPr kumimoji="0" lang="en-US" sz="2400" b="0" i="0" u="none" strike="noStrike" kern="0" cap="none" spc="0" normalizeH="0" noProof="0" dirty="0" err="1">
                <a:ln>
                  <a:noFill/>
                </a:ln>
                <a:solidFill>
                  <a:prstClr val="white"/>
                </a:solidFill>
                <a:effectLst/>
                <a:uLnTx/>
                <a:uFillTx/>
                <a:latin typeface="Calibri"/>
                <a:ea typeface="+mn-ea"/>
                <a:cs typeface="+mn-cs"/>
              </a:rPr>
              <a:t>Podolsky</a:t>
            </a:r>
            <a:r>
              <a:rPr kumimoji="0" lang="en-US" sz="2400" b="0" i="0" u="none" strike="noStrike" kern="0" cap="none" spc="0" normalizeH="0" noProof="0" dirty="0">
                <a:ln>
                  <a:noFill/>
                </a:ln>
                <a:solidFill>
                  <a:prstClr val="white"/>
                </a:solidFill>
                <a:effectLst/>
                <a:uLnTx/>
                <a:uFillTx/>
                <a:latin typeface="Calibri"/>
                <a:ea typeface="+mn-ea"/>
                <a:cs typeface="+mn-cs"/>
              </a:rPr>
              <a:t>-Rosen (EPR) pair</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55" name="Group 54">
            <a:extLst>
              <a:ext uri="{FF2B5EF4-FFF2-40B4-BE49-F238E27FC236}">
                <a16:creationId xmlns:a16="http://schemas.microsoft.com/office/drawing/2014/main" id="{4B54D7BC-4331-35EE-199E-544D317D6B3A}"/>
              </a:ext>
            </a:extLst>
          </p:cNvPr>
          <p:cNvGrpSpPr/>
          <p:nvPr/>
        </p:nvGrpSpPr>
        <p:grpSpPr>
          <a:xfrm>
            <a:off x="2971315" y="1542054"/>
            <a:ext cx="2945955" cy="1674804"/>
            <a:chOff x="4342927" y="1336301"/>
            <a:chExt cx="2945955" cy="1674804"/>
          </a:xfrm>
        </p:grpSpPr>
        <p:sp>
          <p:nvSpPr>
            <p:cNvPr id="56" name="TextBox 55">
              <a:extLst>
                <a:ext uri="{FF2B5EF4-FFF2-40B4-BE49-F238E27FC236}">
                  <a16:creationId xmlns:a16="http://schemas.microsoft.com/office/drawing/2014/main" id="{D4D5E24D-9F36-0559-1EBD-BFD9CC359688}"/>
                </a:ext>
              </a:extLst>
            </p:cNvPr>
            <p:cNvSpPr txBox="1"/>
            <p:nvPr/>
          </p:nvSpPr>
          <p:spPr>
            <a:xfrm>
              <a:off x="4342927" y="1887276"/>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q0</a:t>
              </a:r>
            </a:p>
          </p:txBody>
        </p:sp>
        <p:sp>
          <p:nvSpPr>
            <p:cNvPr id="57" name="TextBox 56">
              <a:extLst>
                <a:ext uri="{FF2B5EF4-FFF2-40B4-BE49-F238E27FC236}">
                  <a16:creationId xmlns:a16="http://schemas.microsoft.com/office/drawing/2014/main" id="{D4904ACE-DD74-FBA6-99D5-30C6CA9D5620}"/>
                </a:ext>
              </a:extLst>
            </p:cNvPr>
            <p:cNvSpPr txBox="1"/>
            <p:nvPr/>
          </p:nvSpPr>
          <p:spPr>
            <a:xfrm>
              <a:off x="4344896" y="2549440"/>
              <a:ext cx="5530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Helvetica" pitchFamily="2" charset="0"/>
                  <a:ea typeface="+mn-ea"/>
                  <a:cs typeface="+mn-cs"/>
                </a:rPr>
                <a:t>q1</a:t>
              </a:r>
            </a:p>
          </p:txBody>
        </p:sp>
        <p:cxnSp>
          <p:nvCxnSpPr>
            <p:cNvPr id="58" name="Straight Connector 57">
              <a:extLst>
                <a:ext uri="{FF2B5EF4-FFF2-40B4-BE49-F238E27FC236}">
                  <a16:creationId xmlns:a16="http://schemas.microsoft.com/office/drawing/2014/main" id="{CE078C5A-41A8-E65C-9CB7-DFE553D3E54D}"/>
                </a:ext>
              </a:extLst>
            </p:cNvPr>
            <p:cNvCxnSpPr>
              <a:cxnSpLocks/>
              <a:stCxn id="56" idx="3"/>
              <a:endCxn id="63" idx="1"/>
            </p:cNvCxnSpPr>
            <p:nvPr/>
          </p:nvCxnSpPr>
          <p:spPr>
            <a:xfrm flipV="1">
              <a:off x="4896002" y="2114333"/>
              <a:ext cx="2390890" cy="3776"/>
            </a:xfrm>
            <a:prstGeom prst="line">
              <a:avLst/>
            </a:prstGeom>
            <a:noFill/>
            <a:ln w="25400" cap="flat" cmpd="sng" algn="ctr">
              <a:solidFill>
                <a:sysClr val="windowText" lastClr="000000"/>
              </a:solidFill>
              <a:prstDash val="solid"/>
              <a:miter lim="800000"/>
            </a:ln>
            <a:effectLst/>
          </p:spPr>
        </p:cxnSp>
        <p:cxnSp>
          <p:nvCxnSpPr>
            <p:cNvPr id="59" name="Straight Connector 58">
              <a:extLst>
                <a:ext uri="{FF2B5EF4-FFF2-40B4-BE49-F238E27FC236}">
                  <a16:creationId xmlns:a16="http://schemas.microsoft.com/office/drawing/2014/main" id="{31D4E88B-A6D3-0B96-A4E6-5C4ACE6C87AD}"/>
                </a:ext>
              </a:extLst>
            </p:cNvPr>
            <p:cNvCxnSpPr>
              <a:cxnSpLocks/>
              <a:stCxn id="57" idx="3"/>
              <a:endCxn id="64" idx="1"/>
            </p:cNvCxnSpPr>
            <p:nvPr/>
          </p:nvCxnSpPr>
          <p:spPr>
            <a:xfrm flipV="1">
              <a:off x="4897971" y="2776774"/>
              <a:ext cx="2390911" cy="3499"/>
            </a:xfrm>
            <a:prstGeom prst="line">
              <a:avLst/>
            </a:prstGeom>
            <a:noFill/>
            <a:ln w="25400" cap="flat" cmpd="sng" algn="ctr">
              <a:solidFill>
                <a:sysClr val="windowText" lastClr="000000"/>
              </a:solidFill>
              <a:prstDash val="solid"/>
              <a:miter lim="800000"/>
            </a:ln>
            <a:effectLst/>
          </p:spPr>
        </p:cxnSp>
        <p:grpSp>
          <p:nvGrpSpPr>
            <p:cNvPr id="60" name="Group 59">
              <a:extLst>
                <a:ext uri="{FF2B5EF4-FFF2-40B4-BE49-F238E27FC236}">
                  <a16:creationId xmlns:a16="http://schemas.microsoft.com/office/drawing/2014/main" id="{AE3A8D7E-A697-89BB-81CB-457AF8C821E1}"/>
                </a:ext>
              </a:extLst>
            </p:cNvPr>
            <p:cNvGrpSpPr/>
            <p:nvPr/>
          </p:nvGrpSpPr>
          <p:grpSpPr>
            <a:xfrm>
              <a:off x="4359958" y="1336301"/>
              <a:ext cx="536044" cy="627864"/>
              <a:chOff x="7188625" y="1909100"/>
              <a:chExt cx="536044" cy="627864"/>
            </a:xfrm>
          </p:grpSpPr>
          <p:sp>
            <p:nvSpPr>
              <p:cNvPr id="61" name="Oval 60">
                <a:extLst>
                  <a:ext uri="{FF2B5EF4-FFF2-40B4-BE49-F238E27FC236}">
                    <a16:creationId xmlns:a16="http://schemas.microsoft.com/office/drawing/2014/main" id="{4602DBAD-0097-36AA-4B8A-02647A40BDC0}"/>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62" name="TextBox 61">
                <a:extLst>
                  <a:ext uri="{FF2B5EF4-FFF2-40B4-BE49-F238E27FC236}">
                    <a16:creationId xmlns:a16="http://schemas.microsoft.com/office/drawing/2014/main" id="{80DA4DED-2D91-3249-0DE6-91AFF20EE795}"/>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1</a:t>
                </a:r>
              </a:p>
            </p:txBody>
          </p:sp>
        </p:grpSp>
      </p:grpSp>
      <p:sp>
        <p:nvSpPr>
          <p:cNvPr id="63" name="Rectangle 62">
            <a:extLst>
              <a:ext uri="{FF2B5EF4-FFF2-40B4-BE49-F238E27FC236}">
                <a16:creationId xmlns:a16="http://schemas.microsoft.com/office/drawing/2014/main" id="{0FE52C4C-EDFC-CA2B-846D-79BCCE5ADBAB}"/>
              </a:ext>
            </a:extLst>
          </p:cNvPr>
          <p:cNvSpPr/>
          <p:nvPr/>
        </p:nvSpPr>
        <p:spPr>
          <a:xfrm>
            <a:off x="5915280" y="2045766"/>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sp>
        <p:nvSpPr>
          <p:cNvPr id="64" name="Rectangle 63">
            <a:extLst>
              <a:ext uri="{FF2B5EF4-FFF2-40B4-BE49-F238E27FC236}">
                <a16:creationId xmlns:a16="http://schemas.microsoft.com/office/drawing/2014/main" id="{AEFF9754-773C-99F5-1172-9E11528B5197}"/>
              </a:ext>
            </a:extLst>
          </p:cNvPr>
          <p:cNvSpPr/>
          <p:nvPr/>
        </p:nvSpPr>
        <p:spPr>
          <a:xfrm>
            <a:off x="5917270" y="2708207"/>
            <a:ext cx="548640" cy="548640"/>
          </a:xfrm>
          <a:prstGeom prst="rect">
            <a:avLst/>
          </a:prstGeom>
          <a:solidFill>
            <a:srgbClr val="EDF2F4"/>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M</a:t>
            </a:r>
          </a:p>
        </p:txBody>
      </p:sp>
      <p:grpSp>
        <p:nvGrpSpPr>
          <p:cNvPr id="65" name="Group 64">
            <a:extLst>
              <a:ext uri="{FF2B5EF4-FFF2-40B4-BE49-F238E27FC236}">
                <a16:creationId xmlns:a16="http://schemas.microsoft.com/office/drawing/2014/main" id="{C8782E49-51BF-CF41-4F69-6FB0882E3325}"/>
              </a:ext>
            </a:extLst>
          </p:cNvPr>
          <p:cNvGrpSpPr/>
          <p:nvPr/>
        </p:nvGrpSpPr>
        <p:grpSpPr>
          <a:xfrm>
            <a:off x="4859872" y="2184190"/>
            <a:ext cx="548640" cy="1043335"/>
            <a:chOff x="6313164" y="5194111"/>
            <a:chExt cx="360054" cy="629212"/>
          </a:xfrm>
        </p:grpSpPr>
        <p:sp>
          <p:nvSpPr>
            <p:cNvPr id="66" name="Oval 65">
              <a:extLst>
                <a:ext uri="{FF2B5EF4-FFF2-40B4-BE49-F238E27FC236}">
                  <a16:creationId xmlns:a16="http://schemas.microsoft.com/office/drawing/2014/main" id="{BAA44EF5-EDF3-30A6-E67F-4F71B0DD4B24}"/>
                </a:ext>
              </a:extLst>
            </p:cNvPr>
            <p:cNvSpPr/>
            <p:nvPr/>
          </p:nvSpPr>
          <p:spPr>
            <a:xfrm>
              <a:off x="6405427" y="5194111"/>
              <a:ext cx="180027" cy="165436"/>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0" cap="none" spc="0" normalizeH="0" baseline="0" noProof="0" dirty="0">
                <a:ln>
                  <a:noFill/>
                </a:ln>
                <a:solidFill>
                  <a:prstClr val="white"/>
                </a:solidFill>
                <a:effectLst/>
                <a:uLnTx/>
                <a:uFillTx/>
                <a:latin typeface="Helvetica" pitchFamily="2" charset="0"/>
                <a:ea typeface="+mn-ea"/>
                <a:cs typeface="+mn-cs"/>
              </a:endParaRPr>
            </a:p>
          </p:txBody>
        </p:sp>
        <p:cxnSp>
          <p:nvCxnSpPr>
            <p:cNvPr id="67" name="Straight Connector 66">
              <a:extLst>
                <a:ext uri="{FF2B5EF4-FFF2-40B4-BE49-F238E27FC236}">
                  <a16:creationId xmlns:a16="http://schemas.microsoft.com/office/drawing/2014/main" id="{1A10933F-83AC-3111-1C11-A1D3A5BD2547}"/>
                </a:ext>
              </a:extLst>
            </p:cNvPr>
            <p:cNvCxnSpPr>
              <a:cxnSpLocks/>
              <a:stCxn id="66" idx="4"/>
              <a:endCxn id="68" idx="0"/>
            </p:cNvCxnSpPr>
            <p:nvPr/>
          </p:nvCxnSpPr>
          <p:spPr>
            <a:xfrm flipH="1">
              <a:off x="6493191" y="5359547"/>
              <a:ext cx="2250" cy="132903"/>
            </a:xfrm>
            <a:prstGeom prst="line">
              <a:avLst/>
            </a:prstGeom>
            <a:noFill/>
            <a:ln w="47625" cap="flat" cmpd="sng" algn="ctr">
              <a:solidFill>
                <a:sysClr val="windowText" lastClr="000000"/>
              </a:solidFill>
              <a:prstDash val="solid"/>
              <a:miter lim="800000"/>
            </a:ln>
            <a:effectLst/>
          </p:spPr>
        </p:cxnSp>
        <p:sp>
          <p:nvSpPr>
            <p:cNvPr id="68" name="Oval 67">
              <a:extLst>
                <a:ext uri="{FF2B5EF4-FFF2-40B4-BE49-F238E27FC236}">
                  <a16:creationId xmlns:a16="http://schemas.microsoft.com/office/drawing/2014/main" id="{CE5688FC-4DFC-78FC-21EF-CB5761B3C31D}"/>
                </a:ext>
              </a:extLst>
            </p:cNvPr>
            <p:cNvSpPr/>
            <p:nvPr/>
          </p:nvSpPr>
          <p:spPr>
            <a:xfrm>
              <a:off x="6313164" y="5492450"/>
              <a:ext cx="360054" cy="33087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Helvetica" pitchFamily="2" charset="0"/>
                  <a:ea typeface="+mn-ea"/>
                  <a:cs typeface="+mn-cs"/>
                </a:rPr>
                <a:t>+</a:t>
              </a:r>
            </a:p>
          </p:txBody>
        </p:sp>
      </p:grpSp>
      <p:graphicFrame>
        <p:nvGraphicFramePr>
          <p:cNvPr id="69" name="Chart 68">
            <a:extLst>
              <a:ext uri="{FF2B5EF4-FFF2-40B4-BE49-F238E27FC236}">
                <a16:creationId xmlns:a16="http://schemas.microsoft.com/office/drawing/2014/main" id="{BC32AB57-D04D-0A15-2E65-030D106FA1C5}"/>
              </a:ext>
            </a:extLst>
          </p:cNvPr>
          <p:cNvGraphicFramePr>
            <a:graphicFrameLocks/>
          </p:cNvGraphicFramePr>
          <p:nvPr/>
        </p:nvGraphicFramePr>
        <p:xfrm>
          <a:off x="136609" y="3394957"/>
          <a:ext cx="3854450" cy="25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0" name="Chart 69">
            <a:extLst>
              <a:ext uri="{FF2B5EF4-FFF2-40B4-BE49-F238E27FC236}">
                <a16:creationId xmlns:a16="http://schemas.microsoft.com/office/drawing/2014/main" id="{38C8BC4E-7239-381E-7CC3-0F5F73147CFF}"/>
              </a:ext>
            </a:extLst>
          </p:cNvPr>
          <p:cNvGraphicFramePr>
            <a:graphicFrameLocks/>
          </p:cNvGraphicFramePr>
          <p:nvPr/>
        </p:nvGraphicFramePr>
        <p:xfrm>
          <a:off x="4196048" y="3299433"/>
          <a:ext cx="3854450" cy="254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1" name="Chart 70">
            <a:extLst>
              <a:ext uri="{FF2B5EF4-FFF2-40B4-BE49-F238E27FC236}">
                <a16:creationId xmlns:a16="http://schemas.microsoft.com/office/drawing/2014/main" id="{A60A6333-E7BB-DA62-C8E6-DD9670538610}"/>
              </a:ext>
            </a:extLst>
          </p:cNvPr>
          <p:cNvGraphicFramePr>
            <a:graphicFrameLocks/>
          </p:cNvGraphicFramePr>
          <p:nvPr/>
        </p:nvGraphicFramePr>
        <p:xfrm>
          <a:off x="8255487" y="3394957"/>
          <a:ext cx="3854450" cy="2540000"/>
        </p:xfrm>
        <a:graphic>
          <a:graphicData uri="http://schemas.openxmlformats.org/drawingml/2006/chart">
            <c:chart xmlns:c="http://schemas.openxmlformats.org/drawingml/2006/chart" xmlns:r="http://schemas.openxmlformats.org/officeDocument/2006/relationships" r:id="rId7"/>
          </a:graphicData>
        </a:graphic>
      </p:graphicFrame>
      <p:grpSp>
        <p:nvGrpSpPr>
          <p:cNvPr id="72" name="Group 71">
            <a:extLst>
              <a:ext uri="{FF2B5EF4-FFF2-40B4-BE49-F238E27FC236}">
                <a16:creationId xmlns:a16="http://schemas.microsoft.com/office/drawing/2014/main" id="{D83C8875-ED9D-502E-60C4-C1FADD2A1290}"/>
              </a:ext>
            </a:extLst>
          </p:cNvPr>
          <p:cNvGrpSpPr/>
          <p:nvPr/>
        </p:nvGrpSpPr>
        <p:grpSpPr>
          <a:xfrm>
            <a:off x="4083692" y="1520907"/>
            <a:ext cx="536044" cy="627864"/>
            <a:chOff x="7188625" y="1909100"/>
            <a:chExt cx="536044" cy="627864"/>
          </a:xfrm>
        </p:grpSpPr>
        <p:sp>
          <p:nvSpPr>
            <p:cNvPr id="73" name="Oval 72">
              <a:extLst>
                <a:ext uri="{FF2B5EF4-FFF2-40B4-BE49-F238E27FC236}">
                  <a16:creationId xmlns:a16="http://schemas.microsoft.com/office/drawing/2014/main" id="{99655924-68D3-D36A-DB5F-DCCAEC63F78B}"/>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EBB4956D-D262-2F66-01A9-9BCB281D5C1B}"/>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2</a:t>
              </a:r>
            </a:p>
          </p:txBody>
        </p:sp>
      </p:grpSp>
      <p:grpSp>
        <p:nvGrpSpPr>
          <p:cNvPr id="75" name="Group 74">
            <a:extLst>
              <a:ext uri="{FF2B5EF4-FFF2-40B4-BE49-F238E27FC236}">
                <a16:creationId xmlns:a16="http://schemas.microsoft.com/office/drawing/2014/main" id="{B771A171-E913-535D-AB77-58A3B7D8EF63}"/>
              </a:ext>
            </a:extLst>
          </p:cNvPr>
          <p:cNvGrpSpPr/>
          <p:nvPr/>
        </p:nvGrpSpPr>
        <p:grpSpPr>
          <a:xfrm>
            <a:off x="4859872" y="1542054"/>
            <a:ext cx="540854" cy="627864"/>
            <a:chOff x="7188625" y="1909100"/>
            <a:chExt cx="540854" cy="627864"/>
          </a:xfrm>
        </p:grpSpPr>
        <p:sp>
          <p:nvSpPr>
            <p:cNvPr id="76" name="Oval 75">
              <a:extLst>
                <a:ext uri="{FF2B5EF4-FFF2-40B4-BE49-F238E27FC236}">
                  <a16:creationId xmlns:a16="http://schemas.microsoft.com/office/drawing/2014/main" id="{9D4F7A59-F0C8-4647-C602-8890A2AE52E6}"/>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60E1044C-D9BA-3D0F-50A4-0891A563EA85}"/>
                </a:ext>
              </a:extLst>
            </p:cNvPr>
            <p:cNvSpPr txBox="1"/>
            <p:nvPr/>
          </p:nvSpPr>
          <p:spPr>
            <a:xfrm>
              <a:off x="7188625" y="1909100"/>
              <a:ext cx="54085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3</a:t>
              </a:r>
            </a:p>
          </p:txBody>
        </p:sp>
      </p:grpSp>
      <p:grpSp>
        <p:nvGrpSpPr>
          <p:cNvPr id="78" name="Group 77">
            <a:extLst>
              <a:ext uri="{FF2B5EF4-FFF2-40B4-BE49-F238E27FC236}">
                <a16:creationId xmlns:a16="http://schemas.microsoft.com/office/drawing/2014/main" id="{C74B2766-A3BC-E1EB-E0A5-8631794D0017}"/>
              </a:ext>
            </a:extLst>
          </p:cNvPr>
          <p:cNvGrpSpPr/>
          <p:nvPr/>
        </p:nvGrpSpPr>
        <p:grpSpPr>
          <a:xfrm>
            <a:off x="5911387" y="1535842"/>
            <a:ext cx="540854" cy="627864"/>
            <a:chOff x="7188625" y="1909100"/>
            <a:chExt cx="540854" cy="627864"/>
          </a:xfrm>
        </p:grpSpPr>
        <p:sp>
          <p:nvSpPr>
            <p:cNvPr id="79" name="Oval 78">
              <a:extLst>
                <a:ext uri="{FF2B5EF4-FFF2-40B4-BE49-F238E27FC236}">
                  <a16:creationId xmlns:a16="http://schemas.microsoft.com/office/drawing/2014/main" id="{C7056AFE-E57A-D896-BB68-3D5273412736}"/>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2456AFB2-BF28-B445-DC96-912A1E0750E2}"/>
                </a:ext>
              </a:extLst>
            </p:cNvPr>
            <p:cNvSpPr txBox="1"/>
            <p:nvPr/>
          </p:nvSpPr>
          <p:spPr>
            <a:xfrm>
              <a:off x="7188625" y="1909100"/>
              <a:ext cx="54085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4</a:t>
              </a:r>
            </a:p>
          </p:txBody>
        </p:sp>
      </p:grpSp>
      <p:grpSp>
        <p:nvGrpSpPr>
          <p:cNvPr id="81" name="Group 80">
            <a:extLst>
              <a:ext uri="{FF2B5EF4-FFF2-40B4-BE49-F238E27FC236}">
                <a16:creationId xmlns:a16="http://schemas.microsoft.com/office/drawing/2014/main" id="{5FD83D42-A753-F427-24D1-5D42D09C841C}"/>
              </a:ext>
            </a:extLst>
          </p:cNvPr>
          <p:cNvGrpSpPr/>
          <p:nvPr/>
        </p:nvGrpSpPr>
        <p:grpSpPr>
          <a:xfrm>
            <a:off x="10448561" y="5594253"/>
            <a:ext cx="540854" cy="627864"/>
            <a:chOff x="7188625" y="1909100"/>
            <a:chExt cx="540854" cy="627864"/>
          </a:xfrm>
        </p:grpSpPr>
        <p:sp>
          <p:nvSpPr>
            <p:cNvPr id="82" name="Oval 81">
              <a:extLst>
                <a:ext uri="{FF2B5EF4-FFF2-40B4-BE49-F238E27FC236}">
                  <a16:creationId xmlns:a16="http://schemas.microsoft.com/office/drawing/2014/main" id="{F31FCDAB-30B9-B78C-9642-73DEC0DD078C}"/>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D9277CC-A185-F979-F91F-C7882D0E22EF}"/>
                </a:ext>
              </a:extLst>
            </p:cNvPr>
            <p:cNvSpPr txBox="1"/>
            <p:nvPr/>
          </p:nvSpPr>
          <p:spPr>
            <a:xfrm>
              <a:off x="7188625" y="1909100"/>
              <a:ext cx="54085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3</a:t>
              </a:r>
            </a:p>
          </p:txBody>
        </p:sp>
      </p:grpSp>
      <p:grpSp>
        <p:nvGrpSpPr>
          <p:cNvPr id="84" name="Group 83">
            <a:extLst>
              <a:ext uri="{FF2B5EF4-FFF2-40B4-BE49-F238E27FC236}">
                <a16:creationId xmlns:a16="http://schemas.microsoft.com/office/drawing/2014/main" id="{D0CA7989-8DB0-DCF9-F19A-A1D6CCC4DCEF}"/>
              </a:ext>
            </a:extLst>
          </p:cNvPr>
          <p:cNvGrpSpPr/>
          <p:nvPr/>
        </p:nvGrpSpPr>
        <p:grpSpPr>
          <a:xfrm>
            <a:off x="6273121" y="5621290"/>
            <a:ext cx="540854" cy="627864"/>
            <a:chOff x="7188625" y="1909100"/>
            <a:chExt cx="540854" cy="627864"/>
          </a:xfrm>
        </p:grpSpPr>
        <p:sp>
          <p:nvSpPr>
            <p:cNvPr id="85" name="Oval 84">
              <a:extLst>
                <a:ext uri="{FF2B5EF4-FFF2-40B4-BE49-F238E27FC236}">
                  <a16:creationId xmlns:a16="http://schemas.microsoft.com/office/drawing/2014/main" id="{727D1918-FC55-D07B-01AD-F22B36A6BE08}"/>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15A8198A-BB96-7E25-1CC6-B780A28AFD83}"/>
                </a:ext>
              </a:extLst>
            </p:cNvPr>
            <p:cNvSpPr txBox="1"/>
            <p:nvPr/>
          </p:nvSpPr>
          <p:spPr>
            <a:xfrm>
              <a:off x="7188625" y="1909100"/>
              <a:ext cx="54085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2</a:t>
              </a:r>
            </a:p>
          </p:txBody>
        </p:sp>
      </p:grpSp>
      <p:grpSp>
        <p:nvGrpSpPr>
          <p:cNvPr id="87" name="Group 86">
            <a:extLst>
              <a:ext uri="{FF2B5EF4-FFF2-40B4-BE49-F238E27FC236}">
                <a16:creationId xmlns:a16="http://schemas.microsoft.com/office/drawing/2014/main" id="{CC702B79-1898-14E5-F66B-4CE7A9ED1006}"/>
              </a:ext>
            </a:extLst>
          </p:cNvPr>
          <p:cNvGrpSpPr/>
          <p:nvPr/>
        </p:nvGrpSpPr>
        <p:grpSpPr>
          <a:xfrm>
            <a:off x="2264193" y="5594253"/>
            <a:ext cx="536044" cy="627864"/>
            <a:chOff x="7188625" y="1909100"/>
            <a:chExt cx="536044" cy="627864"/>
          </a:xfrm>
        </p:grpSpPr>
        <p:sp>
          <p:nvSpPr>
            <p:cNvPr id="88" name="Oval 87">
              <a:extLst>
                <a:ext uri="{FF2B5EF4-FFF2-40B4-BE49-F238E27FC236}">
                  <a16:creationId xmlns:a16="http://schemas.microsoft.com/office/drawing/2014/main" id="{2DE8D684-F5F2-A8A1-512A-B7E405B3DD29}"/>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2C6">
                    <a:lumMod val="50000"/>
                  </a:srgbClr>
                </a:soli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B2211608-23E5-4AA9-4413-B1040FCBB536}"/>
                </a:ext>
              </a:extLst>
            </p:cNvPr>
            <p:cNvSpPr txBox="1"/>
            <p:nvPr/>
          </p:nvSpPr>
          <p:spPr>
            <a:xfrm>
              <a:off x="7188625" y="1909100"/>
              <a:ext cx="5360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1</a:t>
              </a:r>
            </a:p>
          </p:txBody>
        </p:sp>
      </p:grpSp>
      <p:sp>
        <p:nvSpPr>
          <p:cNvPr id="116" name="Rounded Rectangular Callout 10">
            <a:extLst>
              <a:ext uri="{FF2B5EF4-FFF2-40B4-BE49-F238E27FC236}">
                <a16:creationId xmlns:a16="http://schemas.microsoft.com/office/drawing/2014/main" id="{C41743A2-900D-059B-C318-F28DA704FE3C}"/>
              </a:ext>
            </a:extLst>
          </p:cNvPr>
          <p:cNvSpPr/>
          <p:nvPr/>
        </p:nvSpPr>
        <p:spPr>
          <a:xfrm>
            <a:off x="1065220" y="2042363"/>
            <a:ext cx="1594940" cy="1214484"/>
          </a:xfrm>
          <a:prstGeom prst="wedgeRoundRectCallout">
            <a:avLst>
              <a:gd name="adj1" fmla="val -37016"/>
              <a:gd name="adj2" fmla="val -49150"/>
              <a:gd name="adj3" fmla="val 16667"/>
            </a:avLst>
          </a:prstGeom>
          <a:solidFill>
            <a:schemeClr val="accent1">
              <a:lumMod val="20000"/>
              <a:lumOff val="80000"/>
              <a:alpha val="5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104210"/>
                </a:solidFill>
                <a:effectLst/>
                <a:uLnTx/>
                <a:uFillTx/>
                <a:latin typeface="Calibri" panose="020F0502020204030204" pitchFamily="34" charset="0"/>
                <a:ea typeface="Cambria Math" panose="02040503050406030204" pitchFamily="18" charset="0"/>
                <a:cs typeface="Calibri" panose="020F0502020204030204" pitchFamily="34" charset="0"/>
              </a:rPr>
              <a:t>Bell pair circuit</a:t>
            </a:r>
          </a:p>
        </p:txBody>
      </p:sp>
      <p:sp>
        <p:nvSpPr>
          <p:cNvPr id="117" name="Rectangle 116">
            <a:extLst>
              <a:ext uri="{FF2B5EF4-FFF2-40B4-BE49-F238E27FC236}">
                <a16:creationId xmlns:a16="http://schemas.microsoft.com/office/drawing/2014/main" id="{31BAB80F-E086-E95E-733C-E93C2B277766}"/>
              </a:ext>
            </a:extLst>
          </p:cNvPr>
          <p:cNvSpPr/>
          <p:nvPr/>
        </p:nvSpPr>
        <p:spPr>
          <a:xfrm>
            <a:off x="4083692" y="2042363"/>
            <a:ext cx="548640" cy="548640"/>
          </a:xfrm>
          <a:prstGeom prst="rect">
            <a:avLst/>
          </a:prstGeom>
          <a:solidFill>
            <a:srgbClr val="E5E5E5"/>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pitchFamily="2" charset="0"/>
                <a:ea typeface="+mn-ea"/>
                <a:cs typeface="+mn-cs"/>
              </a:rPr>
              <a:t>H</a:t>
            </a:r>
          </a:p>
        </p:txBody>
      </p:sp>
      <p:sp>
        <p:nvSpPr>
          <p:cNvPr id="118" name="TextBox 117">
            <a:extLst>
              <a:ext uri="{FF2B5EF4-FFF2-40B4-BE49-F238E27FC236}">
                <a16:creationId xmlns:a16="http://schemas.microsoft.com/office/drawing/2014/main" id="{C4363C92-7B05-6562-0860-789C099BDC44}"/>
              </a:ext>
            </a:extLst>
          </p:cNvPr>
          <p:cNvSpPr txBox="1"/>
          <p:nvPr/>
        </p:nvSpPr>
        <p:spPr>
          <a:xfrm>
            <a:off x="8452708" y="2172782"/>
            <a:ext cx="312945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a:ln>
                  <a:noFill/>
                </a:ln>
                <a:solidFill>
                  <a:prstClr val="white"/>
                </a:solidFill>
                <a:effectLst/>
                <a:uLnTx/>
                <a:uFillTx/>
                <a:latin typeface="Calibri"/>
                <a:ea typeface="+mn-ea"/>
                <a:cs typeface="Calibri" panose="020F0502020204030204" pitchFamily="34" charset="0"/>
              </a:rPr>
              <a:t>Bell-pair or Entanglement pair</a:t>
            </a:r>
          </a:p>
        </p:txBody>
      </p:sp>
      <p:pic>
        <p:nvPicPr>
          <p:cNvPr id="119" name="coinflip_01.mov">
            <a:hlinkClick r:id="" action="ppaction://media"/>
            <a:extLst>
              <a:ext uri="{FF2B5EF4-FFF2-40B4-BE49-F238E27FC236}">
                <a16:creationId xmlns:a16="http://schemas.microsoft.com/office/drawing/2014/main" id="{5CFAEDB1-FD84-F2FA-0EBA-B52318D10FDE}"/>
              </a:ext>
            </a:extLst>
          </p:cNvPr>
          <p:cNvPicPr>
            <a:picLocks noChangeAspect="1"/>
          </p:cNvPicPr>
          <p:nvPr>
            <a:videoFile r:link="rId1"/>
            <p:extLst>
              <p:ext uri="{DAA4B4D4-6D71-4841-9C94-3DE7FCFB9230}">
                <p14:media xmlns:p14="http://schemas.microsoft.com/office/powerpoint/2010/main" r:embed="rId2">
                  <p14:trim end="2721.6771"/>
                </p14:media>
              </p:ext>
            </p:extLst>
          </p:nvPr>
        </p:nvPicPr>
        <p:blipFill rotWithShape="1">
          <a:blip r:embed="rId8"/>
          <a:srcRect l="21374" t="5925" r="21804" b="5655"/>
          <a:stretch/>
        </p:blipFill>
        <p:spPr>
          <a:xfrm>
            <a:off x="7448490" y="1298008"/>
            <a:ext cx="979524" cy="1524201"/>
          </a:xfrm>
          <a:prstGeom prst="rect">
            <a:avLst/>
          </a:prstGeom>
        </p:spPr>
      </p:pic>
      <p:pic>
        <p:nvPicPr>
          <p:cNvPr id="120" name="coinflip_01.mov">
            <a:hlinkClick r:id="" action="ppaction://media"/>
            <a:extLst>
              <a:ext uri="{FF2B5EF4-FFF2-40B4-BE49-F238E27FC236}">
                <a16:creationId xmlns:a16="http://schemas.microsoft.com/office/drawing/2014/main" id="{2AF9660B-BCC4-3101-8F5E-C8CF871C7DA1}"/>
              </a:ext>
            </a:extLst>
          </p:cNvPr>
          <p:cNvPicPr>
            <a:picLocks noChangeAspect="1"/>
          </p:cNvPicPr>
          <p:nvPr>
            <a:videoFile r:link="rId1"/>
            <p:extLst>
              <p:ext uri="{DAA4B4D4-6D71-4841-9C94-3DE7FCFB9230}">
                <p14:media xmlns:p14="http://schemas.microsoft.com/office/powerpoint/2010/main" r:embed="rId2">
                  <p14:trim end="2645.9171"/>
                </p14:media>
              </p:ext>
            </p:extLst>
          </p:nvPr>
        </p:nvPicPr>
        <p:blipFill rotWithShape="1">
          <a:blip r:embed="rId8"/>
          <a:srcRect l="21374" t="-75" r="21804" b="5654"/>
          <a:stretch/>
        </p:blipFill>
        <p:spPr>
          <a:xfrm>
            <a:off x="8697359" y="1197626"/>
            <a:ext cx="983929" cy="1634992"/>
          </a:xfrm>
          <a:prstGeom prst="rect">
            <a:avLst/>
          </a:prstGeom>
        </p:spPr>
      </p:pic>
      <p:grpSp>
        <p:nvGrpSpPr>
          <p:cNvPr id="121" name="Group 120">
            <a:extLst>
              <a:ext uri="{FF2B5EF4-FFF2-40B4-BE49-F238E27FC236}">
                <a16:creationId xmlns:a16="http://schemas.microsoft.com/office/drawing/2014/main" id="{A51FD7F6-93C6-4228-E55F-34B486261160}"/>
              </a:ext>
            </a:extLst>
          </p:cNvPr>
          <p:cNvGrpSpPr/>
          <p:nvPr/>
        </p:nvGrpSpPr>
        <p:grpSpPr>
          <a:xfrm>
            <a:off x="10102084" y="1578753"/>
            <a:ext cx="1379274" cy="546037"/>
            <a:chOff x="10161877" y="1419169"/>
            <a:chExt cx="1379274" cy="546037"/>
          </a:xfrm>
        </p:grpSpPr>
        <p:sp>
          <p:nvSpPr>
            <p:cNvPr id="122" name="Oval 121">
              <a:extLst>
                <a:ext uri="{FF2B5EF4-FFF2-40B4-BE49-F238E27FC236}">
                  <a16:creationId xmlns:a16="http://schemas.microsoft.com/office/drawing/2014/main" id="{81C1C2FC-5B5A-0EC9-542B-44ADBC0E365C}"/>
                </a:ext>
              </a:extLst>
            </p:cNvPr>
            <p:cNvSpPr/>
            <p:nvPr/>
          </p:nvSpPr>
          <p:spPr>
            <a:xfrm>
              <a:off x="10161877" y="1419169"/>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rPr>
                <a:t>H</a:t>
              </a:r>
            </a:p>
          </p:txBody>
        </p:sp>
        <p:sp>
          <p:nvSpPr>
            <p:cNvPr id="123" name="Oval 122">
              <a:extLst>
                <a:ext uri="{FF2B5EF4-FFF2-40B4-BE49-F238E27FC236}">
                  <a16:creationId xmlns:a16="http://schemas.microsoft.com/office/drawing/2014/main" id="{A9154C1D-DA53-0346-39AE-8B393D333A92}"/>
                </a:ext>
              </a:extLst>
            </p:cNvPr>
            <p:cNvSpPr/>
            <p:nvPr/>
          </p:nvSpPr>
          <p:spPr>
            <a:xfrm>
              <a:off x="10989415" y="1426422"/>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rPr>
                <a:t>H</a:t>
              </a:r>
            </a:p>
          </p:txBody>
        </p:sp>
      </p:grpSp>
      <p:grpSp>
        <p:nvGrpSpPr>
          <p:cNvPr id="124" name="Group 123">
            <a:extLst>
              <a:ext uri="{FF2B5EF4-FFF2-40B4-BE49-F238E27FC236}">
                <a16:creationId xmlns:a16="http://schemas.microsoft.com/office/drawing/2014/main" id="{55EE08EB-1BE7-E126-104B-CEB376FD64DF}"/>
              </a:ext>
            </a:extLst>
          </p:cNvPr>
          <p:cNvGrpSpPr/>
          <p:nvPr/>
        </p:nvGrpSpPr>
        <p:grpSpPr>
          <a:xfrm>
            <a:off x="10098295" y="2694232"/>
            <a:ext cx="1379274" cy="546037"/>
            <a:chOff x="10161877" y="1419169"/>
            <a:chExt cx="1379274" cy="546037"/>
          </a:xfrm>
        </p:grpSpPr>
        <p:sp>
          <p:nvSpPr>
            <p:cNvPr id="125" name="Oval 124">
              <a:extLst>
                <a:ext uri="{FF2B5EF4-FFF2-40B4-BE49-F238E27FC236}">
                  <a16:creationId xmlns:a16="http://schemas.microsoft.com/office/drawing/2014/main" id="{DD6BCFB3-91C5-75E5-DA04-BA10BD88145E}"/>
                </a:ext>
              </a:extLst>
            </p:cNvPr>
            <p:cNvSpPr/>
            <p:nvPr/>
          </p:nvSpPr>
          <p:spPr>
            <a:xfrm>
              <a:off x="10161877" y="1419169"/>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rPr>
                <a:t>T</a:t>
              </a:r>
            </a:p>
          </p:txBody>
        </p:sp>
        <p:sp>
          <p:nvSpPr>
            <p:cNvPr id="126" name="Oval 125">
              <a:extLst>
                <a:ext uri="{FF2B5EF4-FFF2-40B4-BE49-F238E27FC236}">
                  <a16:creationId xmlns:a16="http://schemas.microsoft.com/office/drawing/2014/main" id="{CB46DE6A-00FE-19E8-4F2C-510557CECA6B}"/>
                </a:ext>
              </a:extLst>
            </p:cNvPr>
            <p:cNvSpPr/>
            <p:nvPr/>
          </p:nvSpPr>
          <p:spPr>
            <a:xfrm>
              <a:off x="10989415" y="1426422"/>
              <a:ext cx="551736" cy="538784"/>
            </a:xfrm>
            <a:prstGeom prst="ellipse">
              <a:avLst/>
            </a:prstGeom>
            <a:gradFill flip="none" rotWithShape="1">
              <a:gsLst>
                <a:gs pos="0">
                  <a:srgbClr val="FFC000">
                    <a:lumMod val="40000"/>
                    <a:lumOff val="60000"/>
                  </a:srgbClr>
                </a:gs>
                <a:gs pos="74000">
                  <a:srgbClr val="FFC000">
                    <a:lumMod val="95000"/>
                    <a:lumOff val="5000"/>
                  </a:srgbClr>
                </a:gs>
                <a:gs pos="100000">
                  <a:srgbClr val="FFC000">
                    <a:lumMod val="60000"/>
                  </a:srgbClr>
                </a:gs>
              </a:gsLst>
              <a:path path="circle">
                <a:fillToRect l="50000" t="130000" r="50000" b="-30000"/>
              </a:path>
              <a:tileRect/>
            </a:gra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aramond" panose="02020404030301010803" pitchFamily="18" charset="0"/>
                  <a:ea typeface="+mn-ea"/>
                  <a:cs typeface="+mn-cs"/>
                </a:rPr>
                <a:t>T</a:t>
              </a:r>
            </a:p>
          </p:txBody>
        </p:sp>
      </p:grpSp>
      <p:cxnSp>
        <p:nvCxnSpPr>
          <p:cNvPr id="127" name="Straight Arrow Connector 126">
            <a:extLst>
              <a:ext uri="{FF2B5EF4-FFF2-40B4-BE49-F238E27FC236}">
                <a16:creationId xmlns:a16="http://schemas.microsoft.com/office/drawing/2014/main" id="{839EA03B-4EDA-6C2D-99EB-2DBABE93EBA6}"/>
              </a:ext>
            </a:extLst>
          </p:cNvPr>
          <p:cNvCxnSpPr>
            <a:cxnSpLocks/>
            <a:endCxn id="122" idx="2"/>
          </p:cNvCxnSpPr>
          <p:nvPr/>
        </p:nvCxnSpPr>
        <p:spPr>
          <a:xfrm flipV="1">
            <a:off x="9676883" y="1848145"/>
            <a:ext cx="425201" cy="567408"/>
          </a:xfrm>
          <a:prstGeom prst="straightConnector1">
            <a:avLst/>
          </a:prstGeom>
          <a:noFill/>
          <a:ln w="25400" cap="flat" cmpd="sng" algn="ctr">
            <a:solidFill>
              <a:srgbClr val="002050"/>
            </a:solidFill>
            <a:prstDash val="solid"/>
            <a:headEnd type="none"/>
            <a:tailEnd type="triangle" w="lg" len="lg"/>
          </a:ln>
          <a:effectLst/>
        </p:spPr>
      </p:cxnSp>
      <p:cxnSp>
        <p:nvCxnSpPr>
          <p:cNvPr id="128" name="Straight Arrow Connector 127">
            <a:extLst>
              <a:ext uri="{FF2B5EF4-FFF2-40B4-BE49-F238E27FC236}">
                <a16:creationId xmlns:a16="http://schemas.microsoft.com/office/drawing/2014/main" id="{7653960C-41D7-2B14-9E06-59AC48A9CEB4}"/>
              </a:ext>
            </a:extLst>
          </p:cNvPr>
          <p:cNvCxnSpPr>
            <a:cxnSpLocks/>
            <a:endCxn id="125" idx="2"/>
          </p:cNvCxnSpPr>
          <p:nvPr/>
        </p:nvCxnSpPr>
        <p:spPr>
          <a:xfrm>
            <a:off x="9676883" y="2396216"/>
            <a:ext cx="421412" cy="567408"/>
          </a:xfrm>
          <a:prstGeom prst="straightConnector1">
            <a:avLst/>
          </a:prstGeom>
          <a:noFill/>
          <a:ln w="25400" cap="flat" cmpd="sng" algn="ctr">
            <a:solidFill>
              <a:srgbClr val="002050"/>
            </a:solidFill>
            <a:prstDash val="solid"/>
            <a:headEnd type="none"/>
            <a:tailEnd type="triangle" w="lg" len="lg"/>
          </a:ln>
          <a:effectLst/>
        </p:spPr>
      </p:cxnSp>
      <p:sp>
        <p:nvSpPr>
          <p:cNvPr id="129" name="TextBox 128">
            <a:extLst>
              <a:ext uri="{FF2B5EF4-FFF2-40B4-BE49-F238E27FC236}">
                <a16:creationId xmlns:a16="http://schemas.microsoft.com/office/drawing/2014/main" id="{E372A8F5-30C7-9DC2-11D4-3068DF877F79}"/>
              </a:ext>
            </a:extLst>
          </p:cNvPr>
          <p:cNvSpPr txBox="1"/>
          <p:nvPr/>
        </p:nvSpPr>
        <p:spPr>
          <a:xfrm>
            <a:off x="10432090" y="2153470"/>
            <a:ext cx="716161" cy="492443"/>
          </a:xfrm>
          <a:prstGeom prst="rect">
            <a:avLst/>
          </a:prstGeom>
          <a:noFill/>
        </p:spPr>
        <p:txBody>
          <a:bodyPr wrap="square" rtlCol="0">
            <a:spAutoFit/>
          </a:bodyPr>
          <a:lstStyle/>
          <a:p>
            <a:pPr marL="0" marR="0" lvl="0" indent="0" algn="l" defTabSz="1091246" rtl="0" eaLnBrk="1" fontAlgn="auto" latinLnBrk="0" hangingPunct="1">
              <a:lnSpc>
                <a:spcPct val="100000"/>
              </a:lnSpc>
              <a:spcBef>
                <a:spcPts val="0"/>
              </a:spcBef>
              <a:spcAft>
                <a:spcPts val="0"/>
              </a:spcAft>
              <a:buClrTx/>
              <a:buSzTx/>
              <a:buFontTx/>
              <a:buNone/>
              <a:tabLst/>
              <a:defRPr/>
            </a:pPr>
            <a:r>
              <a:rPr kumimoji="0" lang="en-US" sz="2600" b="1" i="1" u="none" strike="noStrike" kern="1200" cap="none" spc="0" normalizeH="0" baseline="0" noProof="0" dirty="0">
                <a:ln>
                  <a:noFill/>
                </a:ln>
                <a:solidFill>
                  <a:srgbClr val="003963"/>
                </a:solidFill>
                <a:effectLst/>
                <a:uLnTx/>
                <a:uFillTx/>
                <a:latin typeface="Calibri"/>
                <a:ea typeface="+mn-ea"/>
                <a:cs typeface="Calibri" panose="020F0502020204030204" pitchFamily="34" charset="0"/>
              </a:rPr>
              <a:t>OR</a:t>
            </a:r>
          </a:p>
        </p:txBody>
      </p:sp>
      <p:sp>
        <p:nvSpPr>
          <p:cNvPr id="130" name="TextBox 129">
            <a:extLst>
              <a:ext uri="{FF2B5EF4-FFF2-40B4-BE49-F238E27FC236}">
                <a16:creationId xmlns:a16="http://schemas.microsoft.com/office/drawing/2014/main" id="{5A4E42E5-4B0E-ABB5-530C-8B25CEC06CE1}"/>
              </a:ext>
            </a:extLst>
          </p:cNvPr>
          <p:cNvSpPr txBox="1"/>
          <p:nvPr/>
        </p:nvSpPr>
        <p:spPr>
          <a:xfrm>
            <a:off x="-1" y="1076980"/>
            <a:ext cx="121911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04210"/>
                </a:solidFill>
                <a:effectLst/>
                <a:uLnTx/>
                <a:uFillTx/>
                <a:latin typeface="Calibri"/>
                <a:ea typeface="+mn-ea"/>
                <a:cs typeface="Calibri" panose="020F0502020204030204" pitchFamily="34" charset="0"/>
              </a:rPr>
              <a:t>Quantum programs comprise of quantum operations</a:t>
            </a:r>
          </a:p>
        </p:txBody>
      </p:sp>
    </p:spTree>
    <p:extLst>
      <p:ext uri="{BB962C8B-B14F-4D97-AF65-F5344CB8AC3E}">
        <p14:creationId xmlns:p14="http://schemas.microsoft.com/office/powerpoint/2010/main" val="118849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9"/>
                </p:tgtEl>
              </p:cMediaNode>
            </p:video>
            <p:video>
              <p:cMediaNode vol="80000">
                <p:cTn id="8" fill="hold" display="0">
                  <p:stCondLst>
                    <p:cond delay="indefinite"/>
                  </p:stCondLst>
                </p:cTn>
                <p:tgtEl>
                  <p:spTgt spid="120"/>
                </p:tgtEl>
              </p:cMediaNode>
            </p:video>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Quantum Systems Are Exponentially Powerful</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02"/>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How do quantum</a:t>
            </a:r>
            <a:r>
              <a:rPr kumimoji="0" lang="en-US" sz="2400" b="0" i="0" u="none" strike="noStrike" kern="0" cap="none" spc="0" normalizeH="0" noProof="0" dirty="0">
                <a:ln>
                  <a:noFill/>
                </a:ln>
                <a:solidFill>
                  <a:prstClr val="white"/>
                </a:solidFill>
                <a:effectLst/>
                <a:uLnTx/>
                <a:uFillTx/>
                <a:latin typeface="Calibri"/>
                <a:ea typeface="+mn-ea"/>
                <a:cs typeface="+mn-cs"/>
              </a:rPr>
              <a:t> computers get their exponential computational power?</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9" name="Google Shape;156;p9">
            <a:extLst>
              <a:ext uri="{FF2B5EF4-FFF2-40B4-BE49-F238E27FC236}">
                <a16:creationId xmlns:a16="http://schemas.microsoft.com/office/drawing/2014/main" id="{06CB4787-0724-DFCF-B8BA-B2ED7EC0D231}"/>
              </a:ext>
            </a:extLst>
          </p:cNvPr>
          <p:cNvSpPr txBox="1"/>
          <p:nvPr/>
        </p:nvSpPr>
        <p:spPr>
          <a:xfrm>
            <a:off x="247734" y="4044413"/>
            <a:ext cx="2618525" cy="369291"/>
          </a:xfrm>
          <a:prstGeom prst="rect">
            <a:avLst/>
          </a:prstGeom>
          <a:noFill/>
          <a:ln>
            <a:noFill/>
          </a:ln>
        </p:spPr>
        <p:txBody>
          <a:bodyPr spcFirstLastPara="1" wrap="square" lIns="91425" tIns="45700" rIns="91425" bIns="45700" anchor="ctr" anchorCtr="0">
            <a:spAutoFit/>
          </a:bodyPr>
          <a:lstStyle/>
          <a:p>
            <a:pPr algn="ctr" defTabSz="457200"/>
            <a:r>
              <a:rPr lang="en-US" dirty="0">
                <a:solidFill>
                  <a:srgbClr val="104210"/>
                </a:solidFill>
                <a:latin typeface="Arial"/>
                <a:ea typeface="Arial"/>
                <a:cs typeface="Arial"/>
                <a:sym typeface="Arial"/>
              </a:rPr>
              <a:t>N particles</a:t>
            </a:r>
            <a:endParaRPr dirty="0">
              <a:solidFill>
                <a:srgbClr val="104210"/>
              </a:solidFill>
              <a:latin typeface="Arial"/>
              <a:ea typeface="Arial"/>
              <a:cs typeface="Arial"/>
              <a:sym typeface="Arial"/>
            </a:endParaRPr>
          </a:p>
        </p:txBody>
      </p:sp>
      <p:pic>
        <p:nvPicPr>
          <p:cNvPr id="11" name="Picture 10">
            <a:extLst>
              <a:ext uri="{FF2B5EF4-FFF2-40B4-BE49-F238E27FC236}">
                <a16:creationId xmlns:a16="http://schemas.microsoft.com/office/drawing/2014/main" id="{E113518F-1F56-7CEF-2338-5BC67B5A28DF}"/>
              </a:ext>
            </a:extLst>
          </p:cNvPr>
          <p:cNvPicPr>
            <a:picLocks noChangeAspect="1"/>
          </p:cNvPicPr>
          <p:nvPr/>
        </p:nvPicPr>
        <p:blipFill>
          <a:blip r:embed="rId3"/>
          <a:stretch>
            <a:fillRect/>
          </a:stretch>
        </p:blipFill>
        <p:spPr>
          <a:xfrm>
            <a:off x="444500" y="1785824"/>
            <a:ext cx="2224995" cy="2177905"/>
          </a:xfrm>
          <a:prstGeom prst="rect">
            <a:avLst/>
          </a:prstGeom>
        </p:spPr>
      </p:pic>
      <p:sp>
        <p:nvSpPr>
          <p:cNvPr id="12" name="TextBox 11">
            <a:extLst>
              <a:ext uri="{FF2B5EF4-FFF2-40B4-BE49-F238E27FC236}">
                <a16:creationId xmlns:a16="http://schemas.microsoft.com/office/drawing/2014/main" id="{7FDAD0E5-BAD3-E570-5E0B-7CFF0D98376A}"/>
              </a:ext>
            </a:extLst>
          </p:cNvPr>
          <p:cNvSpPr txBox="1"/>
          <p:nvPr/>
        </p:nvSpPr>
        <p:spPr>
          <a:xfrm>
            <a:off x="2979275" y="1543374"/>
            <a:ext cx="6164725" cy="30469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04210"/>
                </a:solidFill>
                <a:effectLst/>
                <a:uLnTx/>
                <a:uFillTx/>
              </a:rPr>
              <a:t>400 particles </a:t>
            </a:r>
            <a:r>
              <a:rPr kumimoji="0" lang="en-US" sz="2400" b="0" i="0" u="none" strike="noStrike" kern="0" cap="none" spc="0" normalizeH="0" baseline="0" noProof="0" dirty="0">
                <a:ln>
                  <a:noFill/>
                </a:ln>
                <a:solidFill>
                  <a:srgbClr val="104210"/>
                </a:solidFill>
                <a:effectLst/>
                <a:uLnTx/>
                <a:uFillTx/>
                <a:sym typeface="Wingdings" pitchFamily="2" charset="2"/>
              </a:rPr>
              <a:t>   2</a:t>
            </a:r>
            <a:r>
              <a:rPr kumimoji="0" lang="en-US" sz="2400" b="0" i="0" u="none" strike="noStrike" kern="0" cap="none" spc="0" normalizeH="0" baseline="30000" noProof="0" dirty="0">
                <a:ln>
                  <a:noFill/>
                </a:ln>
                <a:solidFill>
                  <a:srgbClr val="104210"/>
                </a:solidFill>
                <a:effectLst/>
                <a:uLnTx/>
                <a:uFillTx/>
                <a:sym typeface="Wingdings" pitchFamily="2" charset="2"/>
              </a:rPr>
              <a:t>400  </a:t>
            </a:r>
            <a:r>
              <a:rPr kumimoji="0" lang="en-US" sz="2400" b="0" i="0" u="none" strike="noStrike" kern="0" cap="none" spc="0" normalizeH="0" baseline="0" noProof="0" dirty="0">
                <a:ln>
                  <a:noFill/>
                </a:ln>
                <a:solidFill>
                  <a:srgbClr val="104210"/>
                </a:solidFill>
                <a:effectLst/>
                <a:uLnTx/>
                <a:uFillTx/>
              </a:rPr>
              <a:t>Steps each cycle</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104210"/>
              </a:solidFill>
              <a:effectLst/>
              <a:uLnTx/>
              <a:uFillTx/>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104210"/>
              </a:solidFill>
              <a:effectLst/>
              <a:uLnTx/>
              <a:uFillTx/>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04210"/>
                </a:solidFill>
                <a:effectLst/>
                <a:uLnTx/>
                <a:uFillTx/>
              </a:rPr>
              <a:t>&gt;&gt; Number of particles in the universe (~ </a:t>
            </a:r>
            <a:r>
              <a:rPr kumimoji="0" lang="en-US" sz="2400" b="0" i="0" u="none" strike="noStrike" kern="0" cap="none" spc="0" normalizeH="0" baseline="0" noProof="0" dirty="0">
                <a:ln>
                  <a:noFill/>
                </a:ln>
                <a:solidFill>
                  <a:srgbClr val="104210"/>
                </a:solidFill>
                <a:effectLst/>
                <a:uLnTx/>
                <a:uFillTx/>
                <a:sym typeface="Wingdings" pitchFamily="2" charset="2"/>
              </a:rPr>
              <a:t>2</a:t>
            </a:r>
            <a:r>
              <a:rPr kumimoji="0" lang="en-US" sz="2400" b="0" i="0" u="none" strike="noStrike" kern="0" cap="none" spc="0" normalizeH="0" baseline="30000" noProof="0" dirty="0">
                <a:ln>
                  <a:noFill/>
                </a:ln>
                <a:solidFill>
                  <a:srgbClr val="104210"/>
                </a:solidFill>
                <a:effectLst/>
                <a:uLnTx/>
                <a:uFillTx/>
                <a:sym typeface="Wingdings" pitchFamily="2" charset="2"/>
              </a:rPr>
              <a:t>250 </a:t>
            </a:r>
            <a:r>
              <a:rPr kumimoji="0" lang="en-US" sz="2400" b="0" i="0" u="none" strike="noStrike" kern="0" cap="none" spc="0" normalizeH="0" baseline="0" noProof="0" dirty="0">
                <a:ln>
                  <a:noFill/>
                </a:ln>
                <a:solidFill>
                  <a:srgbClr val="104210"/>
                </a:solidFill>
                <a:effectLst/>
                <a:uLnTx/>
                <a:uFillTx/>
              </a:rPr>
              <a:t>)</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104210"/>
              </a:solidFill>
              <a:effectLst/>
              <a:uLnTx/>
              <a:uFillTx/>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104210"/>
              </a:solidFill>
              <a:effectLst/>
              <a:uLnTx/>
              <a:uFillTx/>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04210"/>
                </a:solidFill>
                <a:effectLst/>
                <a:uLnTx/>
                <a:uFillTx/>
              </a:rPr>
              <a:t>&gt;&gt; Age of the universe in nanoseconds (~ </a:t>
            </a:r>
            <a:r>
              <a:rPr kumimoji="0" lang="en-US" sz="2400" b="0" i="0" u="none" strike="noStrike" kern="0" cap="none" spc="0" normalizeH="0" baseline="0" noProof="0" dirty="0">
                <a:ln>
                  <a:noFill/>
                </a:ln>
                <a:solidFill>
                  <a:srgbClr val="104210"/>
                </a:solidFill>
                <a:effectLst/>
                <a:uLnTx/>
                <a:uFillTx/>
                <a:sym typeface="Wingdings" pitchFamily="2" charset="2"/>
              </a:rPr>
              <a:t>2</a:t>
            </a:r>
            <a:r>
              <a:rPr kumimoji="0" lang="en-US" sz="2400" b="0" i="0" u="none" strike="noStrike" kern="0" cap="none" spc="0" normalizeH="0" baseline="30000" noProof="0" dirty="0">
                <a:ln>
                  <a:noFill/>
                </a:ln>
                <a:solidFill>
                  <a:srgbClr val="104210"/>
                </a:solidFill>
                <a:effectLst/>
                <a:uLnTx/>
                <a:uFillTx/>
                <a:sym typeface="Wingdings" pitchFamily="2" charset="2"/>
              </a:rPr>
              <a:t>90 </a:t>
            </a:r>
            <a:r>
              <a:rPr kumimoji="0" lang="en-US" sz="2400" b="0" i="0" u="none" strike="noStrike" kern="0" cap="none" spc="0" normalizeH="0" baseline="0" noProof="0" dirty="0">
                <a:ln>
                  <a:noFill/>
                </a:ln>
                <a:solidFill>
                  <a:srgbClr val="104210"/>
                </a:solidFill>
                <a:effectLst/>
                <a:uLnTx/>
                <a:uFillTx/>
              </a:rPr>
              <a:t>)</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104210"/>
              </a:solidFill>
              <a:effectLst/>
              <a:uLnTx/>
              <a:uFillTx/>
            </a:endParaRPr>
          </a:p>
        </p:txBody>
      </p:sp>
      <p:sp>
        <p:nvSpPr>
          <p:cNvPr id="13" name="TextBox 12">
            <a:extLst>
              <a:ext uri="{FF2B5EF4-FFF2-40B4-BE49-F238E27FC236}">
                <a16:creationId xmlns:a16="http://schemas.microsoft.com/office/drawing/2014/main" id="{0238A1FB-E43B-EA9F-FC36-0E6262F9854F}"/>
              </a:ext>
            </a:extLst>
          </p:cNvPr>
          <p:cNvSpPr txBox="1"/>
          <p:nvPr/>
        </p:nvSpPr>
        <p:spPr>
          <a:xfrm>
            <a:off x="5486401" y="3184989"/>
            <a:ext cx="354584" cy="461665"/>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22539"/>
                </a:solidFill>
                <a:effectLst/>
                <a:uLnTx/>
                <a:uFillTx/>
              </a:rPr>
              <a:t>X</a:t>
            </a:r>
          </a:p>
        </p:txBody>
      </p:sp>
      <p:sp>
        <p:nvSpPr>
          <p:cNvPr id="14" name="TextBox 13">
            <a:extLst>
              <a:ext uri="{FF2B5EF4-FFF2-40B4-BE49-F238E27FC236}">
                <a16:creationId xmlns:a16="http://schemas.microsoft.com/office/drawing/2014/main" id="{03ADF2AC-AD6F-C36B-A805-9C0BA8348CE4}"/>
              </a:ext>
            </a:extLst>
          </p:cNvPr>
          <p:cNvSpPr txBox="1"/>
          <p:nvPr/>
        </p:nvSpPr>
        <p:spPr>
          <a:xfrm>
            <a:off x="325921" y="4820335"/>
            <a:ext cx="2462149" cy="323165"/>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104210"/>
                </a:solidFill>
                <a:effectLst/>
                <a:uLnTx/>
                <a:uFillTx/>
              </a:rPr>
              <a:t>[Example from </a:t>
            </a:r>
            <a:r>
              <a:rPr kumimoji="0" lang="en-US" sz="1500" b="0" i="0" u="none" strike="noStrike" kern="0" cap="none" spc="0" normalizeH="0" baseline="0" noProof="0" dirty="0" err="1">
                <a:ln>
                  <a:noFill/>
                </a:ln>
                <a:solidFill>
                  <a:srgbClr val="104210"/>
                </a:solidFill>
                <a:effectLst/>
                <a:uLnTx/>
                <a:uFillTx/>
              </a:rPr>
              <a:t>Vazirani</a:t>
            </a:r>
            <a:r>
              <a:rPr kumimoji="0" lang="en-US" sz="1500" b="0" i="0" u="none" strike="noStrike" kern="0" cap="none" spc="0" normalizeH="0" baseline="0" noProof="0" dirty="0">
                <a:ln>
                  <a:noFill/>
                </a:ln>
                <a:solidFill>
                  <a:srgbClr val="104210"/>
                </a:solidFill>
                <a:effectLst/>
                <a:uLnTx/>
                <a:uFillTx/>
              </a:rPr>
              <a:t>, UCB]</a:t>
            </a:r>
          </a:p>
        </p:txBody>
      </p:sp>
    </p:spTree>
    <p:extLst>
      <p:ext uri="{BB962C8B-B14F-4D97-AF65-F5344CB8AC3E}">
        <p14:creationId xmlns:p14="http://schemas.microsoft.com/office/powerpoint/2010/main" val="373754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Bits And Operations In Classical Domain </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02"/>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Classical</a:t>
            </a:r>
            <a:r>
              <a:rPr kumimoji="0" lang="en-US" sz="2400" b="0" i="0" u="none" strike="noStrike" kern="0" cap="none" spc="0" normalizeH="0" noProof="0" dirty="0">
                <a:ln>
                  <a:noFill/>
                </a:ln>
                <a:solidFill>
                  <a:prstClr val="white"/>
                </a:solidFill>
                <a:effectLst/>
                <a:uLnTx/>
                <a:uFillTx/>
                <a:latin typeface="Calibri"/>
                <a:ea typeface="+mn-ea"/>
                <a:cs typeface="+mn-cs"/>
              </a:rPr>
              <a:t> bits and operations correspond to deterministic states</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46" name="Rounded Rectangle 45">
            <a:extLst>
              <a:ext uri="{FF2B5EF4-FFF2-40B4-BE49-F238E27FC236}">
                <a16:creationId xmlns:a16="http://schemas.microsoft.com/office/drawing/2014/main" id="{D890637F-EA2B-3440-D442-1DF9E6B8F735}"/>
              </a:ext>
            </a:extLst>
          </p:cNvPr>
          <p:cNvSpPr/>
          <p:nvPr/>
        </p:nvSpPr>
        <p:spPr>
          <a:xfrm>
            <a:off x="1849985" y="1632510"/>
            <a:ext cx="1850847"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200" b="1" dirty="0">
                <a:solidFill>
                  <a:schemeClr val="bg1"/>
                </a:solidFill>
                <a:latin typeface="Calibri" panose="020F0502020204030204" pitchFamily="34" charset="0"/>
                <a:cs typeface="Calibri" panose="020F0502020204030204" pitchFamily="34" charset="0"/>
              </a:rPr>
              <a:t>Classical Bit</a:t>
            </a:r>
          </a:p>
        </p:txBody>
      </p:sp>
      <p:graphicFrame>
        <p:nvGraphicFramePr>
          <p:cNvPr id="47" name="Table 46">
            <a:extLst>
              <a:ext uri="{FF2B5EF4-FFF2-40B4-BE49-F238E27FC236}">
                <a16:creationId xmlns:a16="http://schemas.microsoft.com/office/drawing/2014/main" id="{E533A44B-21DD-C194-05B6-091BC00772DC}"/>
              </a:ext>
            </a:extLst>
          </p:cNvPr>
          <p:cNvGraphicFramePr>
            <a:graphicFrameLocks noGrp="1"/>
          </p:cNvGraphicFramePr>
          <p:nvPr>
            <p:extLst>
              <p:ext uri="{D42A27DB-BD31-4B8C-83A1-F6EECF244321}">
                <p14:modId xmlns:p14="http://schemas.microsoft.com/office/powerpoint/2010/main" val="4143509502"/>
              </p:ext>
            </p:extLst>
          </p:nvPr>
        </p:nvGraphicFramePr>
        <p:xfrm>
          <a:off x="2523148" y="2618085"/>
          <a:ext cx="504519" cy="1680036"/>
        </p:xfrm>
        <a:graphic>
          <a:graphicData uri="http://schemas.openxmlformats.org/drawingml/2006/table">
            <a:tbl>
              <a:tblPr firstRow="1" bandRow="1"/>
              <a:tblGrid>
                <a:gridCol w="504519">
                  <a:extLst>
                    <a:ext uri="{9D8B030D-6E8A-4147-A177-3AD203B41FA5}">
                      <a16:colId xmlns:a16="http://schemas.microsoft.com/office/drawing/2014/main" val="4077532376"/>
                    </a:ext>
                  </a:extLst>
                </a:gridCol>
              </a:tblGrid>
              <a:tr h="840018">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8345A"/>
                    </a:solidFill>
                  </a:tcPr>
                </a:tc>
                <a:extLst>
                  <a:ext uri="{0D108BD9-81ED-4DB2-BD59-A6C34878D82A}">
                    <a16:rowId xmlns:a16="http://schemas.microsoft.com/office/drawing/2014/main" val="1150422433"/>
                  </a:ext>
                </a:extLst>
              </a:tr>
              <a:tr h="840018">
                <a:tc>
                  <a:txBody>
                    <a:bodyPr/>
                    <a:lstStyle>
                      <a:lvl1pPr marL="0" algn="l" defTabSz="609585" rtl="0" eaLnBrk="1" latinLnBrk="0" hangingPunct="1">
                        <a:defRPr sz="2400" kern="1200">
                          <a:solidFill>
                            <a:schemeClr val="dk1"/>
                          </a:solidFill>
                          <a:latin typeface="Calibri"/>
                        </a:defRPr>
                      </a:lvl1pPr>
                      <a:lvl2pPr marL="609585" algn="l" defTabSz="609585" rtl="0" eaLnBrk="1" latinLnBrk="0" hangingPunct="1">
                        <a:defRPr sz="2400" kern="1200">
                          <a:solidFill>
                            <a:schemeClr val="dk1"/>
                          </a:solidFill>
                          <a:latin typeface="Calibri"/>
                        </a:defRPr>
                      </a:lvl2pPr>
                      <a:lvl3pPr marL="1219170" algn="l" defTabSz="609585" rtl="0" eaLnBrk="1" latinLnBrk="0" hangingPunct="1">
                        <a:defRPr sz="2400" kern="1200">
                          <a:solidFill>
                            <a:schemeClr val="dk1"/>
                          </a:solidFill>
                          <a:latin typeface="Calibri"/>
                        </a:defRPr>
                      </a:lvl3pPr>
                      <a:lvl4pPr marL="1828754" algn="l" defTabSz="609585" rtl="0" eaLnBrk="1" latinLnBrk="0" hangingPunct="1">
                        <a:defRPr sz="2400" kern="1200">
                          <a:solidFill>
                            <a:schemeClr val="dk1"/>
                          </a:solidFill>
                          <a:latin typeface="Calibri"/>
                        </a:defRPr>
                      </a:lvl4pPr>
                      <a:lvl5pPr marL="2438339" algn="l" defTabSz="609585" rtl="0" eaLnBrk="1" latinLnBrk="0" hangingPunct="1">
                        <a:defRPr sz="2400" kern="1200">
                          <a:solidFill>
                            <a:schemeClr val="dk1"/>
                          </a:solidFill>
                          <a:latin typeface="Calibri"/>
                        </a:defRPr>
                      </a:lvl5pPr>
                      <a:lvl6pPr marL="3047924" algn="l" defTabSz="609585" rtl="0" eaLnBrk="1" latinLnBrk="0" hangingPunct="1">
                        <a:defRPr sz="2400" kern="1200">
                          <a:solidFill>
                            <a:schemeClr val="dk1"/>
                          </a:solidFill>
                          <a:latin typeface="Calibri"/>
                        </a:defRPr>
                      </a:lvl6pPr>
                      <a:lvl7pPr marL="3657509" algn="l" defTabSz="609585" rtl="0" eaLnBrk="1" latinLnBrk="0" hangingPunct="1">
                        <a:defRPr sz="2400" kern="1200">
                          <a:solidFill>
                            <a:schemeClr val="dk1"/>
                          </a:solidFill>
                          <a:latin typeface="Calibri"/>
                        </a:defRPr>
                      </a:lvl7pPr>
                      <a:lvl8pPr marL="4267093" algn="l" defTabSz="609585" rtl="0" eaLnBrk="1" latinLnBrk="0" hangingPunct="1">
                        <a:defRPr sz="2400" kern="1200">
                          <a:solidFill>
                            <a:schemeClr val="dk1"/>
                          </a:solidFill>
                          <a:latin typeface="Calibri"/>
                        </a:defRPr>
                      </a:lvl8pPr>
                      <a:lvl9pPr marL="4876678" algn="l" defTabSz="609585" rtl="0" eaLnBrk="1" latinLnBrk="0" hangingPunct="1">
                        <a:defRPr sz="2400" kern="1200">
                          <a:solidFill>
                            <a:schemeClr val="dk1"/>
                          </a:solidFill>
                          <a:latin typeface="Calibri"/>
                        </a:defRPr>
                      </a:lvl9pPr>
                    </a:lstStyle>
                    <a:p>
                      <a:endParaRPr lang="en-US"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7C145">
                        <a:tint val="40000"/>
                      </a:srgbClr>
                    </a:solidFill>
                  </a:tcPr>
                </a:tc>
                <a:extLst>
                  <a:ext uri="{0D108BD9-81ED-4DB2-BD59-A6C34878D82A}">
                    <a16:rowId xmlns:a16="http://schemas.microsoft.com/office/drawing/2014/main" val="1751797140"/>
                  </a:ext>
                </a:extLst>
              </a:tr>
            </a:tbl>
          </a:graphicData>
        </a:graphic>
      </p:graphicFrame>
      <p:sp>
        <p:nvSpPr>
          <p:cNvPr id="48" name="TextBox 47">
            <a:extLst>
              <a:ext uri="{FF2B5EF4-FFF2-40B4-BE49-F238E27FC236}">
                <a16:creationId xmlns:a16="http://schemas.microsoft.com/office/drawing/2014/main" id="{6680346D-5363-6806-7559-82A7B93BD7BB}"/>
              </a:ext>
            </a:extLst>
          </p:cNvPr>
          <p:cNvSpPr txBox="1"/>
          <p:nvPr/>
        </p:nvSpPr>
        <p:spPr>
          <a:xfrm>
            <a:off x="1650740" y="4987600"/>
            <a:ext cx="2249334" cy="369332"/>
          </a:xfrm>
          <a:prstGeom prst="rect">
            <a:avLst/>
          </a:prstGeom>
          <a:noFill/>
        </p:spPr>
        <p:txBody>
          <a:bodyPr wrap="none" rtlCol="0">
            <a:spAutoFit/>
          </a:bodyPr>
          <a:lstStyle/>
          <a:p>
            <a:pPr defTabSz="457200"/>
            <a:r>
              <a:rPr lang="en-US" b="1" dirty="0">
                <a:solidFill>
                  <a:srgbClr val="104210"/>
                </a:solidFill>
                <a:latin typeface="Helvetica" pitchFamily="2" charset="0"/>
              </a:rPr>
              <a:t>Deterministic</a:t>
            </a:r>
            <a:r>
              <a:rPr lang="en-US" dirty="0">
                <a:solidFill>
                  <a:srgbClr val="022539"/>
                </a:solidFill>
                <a:latin typeface="Helvetica" pitchFamily="2" charset="0"/>
              </a:rPr>
              <a:t> State</a:t>
            </a:r>
          </a:p>
        </p:txBody>
      </p:sp>
      <p:cxnSp>
        <p:nvCxnSpPr>
          <p:cNvPr id="49" name="Straight Connector 48">
            <a:extLst>
              <a:ext uri="{FF2B5EF4-FFF2-40B4-BE49-F238E27FC236}">
                <a16:creationId xmlns:a16="http://schemas.microsoft.com/office/drawing/2014/main" id="{BE5D2BA5-1670-82D9-90D6-82E0C935664D}"/>
              </a:ext>
            </a:extLst>
          </p:cNvPr>
          <p:cNvCxnSpPr>
            <a:cxnSpLocks/>
          </p:cNvCxnSpPr>
          <p:nvPr/>
        </p:nvCxnSpPr>
        <p:spPr>
          <a:xfrm>
            <a:off x="2296134" y="3458103"/>
            <a:ext cx="914400" cy="0"/>
          </a:xfrm>
          <a:prstGeom prst="line">
            <a:avLst/>
          </a:prstGeom>
          <a:noFill/>
          <a:ln w="57150" cap="flat" cmpd="sng" algn="ctr">
            <a:solidFill>
              <a:srgbClr val="08345A"/>
            </a:solidFill>
            <a:prstDash val="solid"/>
          </a:ln>
          <a:effectLst/>
        </p:spPr>
      </p:cxnSp>
      <p:sp>
        <p:nvSpPr>
          <p:cNvPr id="50" name="TextBox 49">
            <a:extLst>
              <a:ext uri="{FF2B5EF4-FFF2-40B4-BE49-F238E27FC236}">
                <a16:creationId xmlns:a16="http://schemas.microsoft.com/office/drawing/2014/main" id="{F5F18DE4-6E61-9C12-828E-6195332CF611}"/>
              </a:ext>
            </a:extLst>
          </p:cNvPr>
          <p:cNvSpPr txBox="1"/>
          <p:nvPr/>
        </p:nvSpPr>
        <p:spPr>
          <a:xfrm>
            <a:off x="3467467" y="3205941"/>
            <a:ext cx="800219" cy="369332"/>
          </a:xfrm>
          <a:prstGeom prst="rect">
            <a:avLst/>
          </a:prstGeom>
          <a:noFill/>
        </p:spPr>
        <p:txBody>
          <a:bodyPr wrap="none" rtlCol="0">
            <a:spAutoFit/>
          </a:bodyPr>
          <a:lstStyle/>
          <a:p>
            <a:pPr defTabSz="457200"/>
            <a:r>
              <a:rPr lang="en-US" dirty="0">
                <a:solidFill>
                  <a:srgbClr val="0B3559"/>
                </a:solidFill>
                <a:latin typeface="Helvetica" pitchFamily="2" charset="0"/>
              </a:rPr>
              <a:t>0</a:t>
            </a:r>
            <a:r>
              <a:rPr lang="en-US" b="1" dirty="0">
                <a:solidFill>
                  <a:srgbClr val="F06F34"/>
                </a:solidFill>
                <a:latin typeface="Helvetica" pitchFamily="2" charset="0"/>
              </a:rPr>
              <a:t> or </a:t>
            </a:r>
            <a:r>
              <a:rPr lang="en-US" dirty="0">
                <a:solidFill>
                  <a:srgbClr val="0B3559"/>
                </a:solidFill>
                <a:latin typeface="Helvetica" pitchFamily="2" charset="0"/>
              </a:rPr>
              <a:t>1</a:t>
            </a:r>
          </a:p>
        </p:txBody>
      </p:sp>
      <p:sp>
        <p:nvSpPr>
          <p:cNvPr id="51" name="Rounded Rectangular Callout 50">
            <a:extLst>
              <a:ext uri="{FF2B5EF4-FFF2-40B4-BE49-F238E27FC236}">
                <a16:creationId xmlns:a16="http://schemas.microsoft.com/office/drawing/2014/main" id="{94A2B4A7-E09D-99B2-D4B0-AFCEAD290D97}"/>
              </a:ext>
            </a:extLst>
          </p:cNvPr>
          <p:cNvSpPr/>
          <p:nvPr/>
        </p:nvSpPr>
        <p:spPr>
          <a:xfrm>
            <a:off x="3985518" y="2828420"/>
            <a:ext cx="564336" cy="346743"/>
          </a:xfrm>
          <a:prstGeom prst="wedgeRoundRectCallout">
            <a:avLst>
              <a:gd name="adj1" fmla="val -21958"/>
              <a:gd name="adj2" fmla="val 88119"/>
              <a:gd name="adj3" fmla="val 16667"/>
            </a:avLst>
          </a:prstGeom>
          <a:solidFill>
            <a:srgbClr val="F8C335"/>
          </a:solidFill>
          <a:ln w="9525" cap="flat" cmpd="sng" algn="ctr">
            <a:solidFill>
              <a:srgbClr val="F7C145">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B3559"/>
                </a:solidFill>
                <a:effectLst/>
                <a:uLnTx/>
                <a:uFillTx/>
                <a:latin typeface="Helvetica" pitchFamily="2" charset="0"/>
                <a:ea typeface="+mn-ea"/>
                <a:cs typeface="+mn-cs"/>
              </a:rPr>
              <a:t>On</a:t>
            </a:r>
          </a:p>
        </p:txBody>
      </p:sp>
      <p:sp>
        <p:nvSpPr>
          <p:cNvPr id="52" name="Rounded Rectangular Callout 51">
            <a:extLst>
              <a:ext uri="{FF2B5EF4-FFF2-40B4-BE49-F238E27FC236}">
                <a16:creationId xmlns:a16="http://schemas.microsoft.com/office/drawing/2014/main" id="{86BB106E-2B77-D804-8370-AD393DDB381A}"/>
              </a:ext>
            </a:extLst>
          </p:cNvPr>
          <p:cNvSpPr/>
          <p:nvPr/>
        </p:nvSpPr>
        <p:spPr>
          <a:xfrm>
            <a:off x="3227942" y="3649161"/>
            <a:ext cx="564336" cy="346743"/>
          </a:xfrm>
          <a:prstGeom prst="wedgeRoundRectCallout">
            <a:avLst>
              <a:gd name="adj1" fmla="val 23050"/>
              <a:gd name="adj2" fmla="val -80363"/>
              <a:gd name="adj3" fmla="val 16667"/>
            </a:avLst>
          </a:prstGeom>
          <a:solidFill>
            <a:srgbClr val="F8C335"/>
          </a:solidFill>
          <a:ln w="9525" cap="flat" cmpd="sng" algn="ctr">
            <a:solidFill>
              <a:srgbClr val="F7C145">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B3559"/>
                </a:solidFill>
                <a:effectLst/>
                <a:uLnTx/>
                <a:uFillTx/>
                <a:latin typeface="Helvetica" pitchFamily="2" charset="0"/>
                <a:ea typeface="+mn-ea"/>
                <a:cs typeface="+mn-cs"/>
              </a:rPr>
              <a:t>Off</a:t>
            </a:r>
          </a:p>
        </p:txBody>
      </p:sp>
      <p:graphicFrame>
        <p:nvGraphicFramePr>
          <p:cNvPr id="53" name="Table 52">
            <a:extLst>
              <a:ext uri="{FF2B5EF4-FFF2-40B4-BE49-F238E27FC236}">
                <a16:creationId xmlns:a16="http://schemas.microsoft.com/office/drawing/2014/main" id="{91E8F449-F45B-B565-E75C-CCCE32F7B2A4}"/>
              </a:ext>
            </a:extLst>
          </p:cNvPr>
          <p:cNvGraphicFramePr>
            <a:graphicFrameLocks noGrp="1"/>
          </p:cNvGraphicFramePr>
          <p:nvPr>
            <p:extLst>
              <p:ext uri="{D42A27DB-BD31-4B8C-83A1-F6EECF244321}">
                <p14:modId xmlns:p14="http://schemas.microsoft.com/office/powerpoint/2010/main" val="102962162"/>
              </p:ext>
            </p:extLst>
          </p:nvPr>
        </p:nvGraphicFramePr>
        <p:xfrm>
          <a:off x="6242791" y="1699196"/>
          <a:ext cx="781414" cy="767056"/>
        </p:xfrm>
        <a:graphic>
          <a:graphicData uri="http://schemas.openxmlformats.org/drawingml/2006/table">
            <a:tbl>
              <a:tblPr firstRow="1" bandRow="1"/>
              <a:tblGrid>
                <a:gridCol w="781414">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100%</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0%</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54" name="TextBox 53">
            <a:extLst>
              <a:ext uri="{FF2B5EF4-FFF2-40B4-BE49-F238E27FC236}">
                <a16:creationId xmlns:a16="http://schemas.microsoft.com/office/drawing/2014/main" id="{7AEFCC7D-8C94-9622-921F-1EFA148A5348}"/>
              </a:ext>
            </a:extLst>
          </p:cNvPr>
          <p:cNvSpPr txBox="1"/>
          <p:nvPr/>
        </p:nvSpPr>
        <p:spPr>
          <a:xfrm>
            <a:off x="5160547" y="1744969"/>
            <a:ext cx="858453"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State-0</a:t>
            </a:r>
          </a:p>
        </p:txBody>
      </p:sp>
      <p:sp>
        <p:nvSpPr>
          <p:cNvPr id="55" name="TextBox 54">
            <a:extLst>
              <a:ext uri="{FF2B5EF4-FFF2-40B4-BE49-F238E27FC236}">
                <a16:creationId xmlns:a16="http://schemas.microsoft.com/office/drawing/2014/main" id="{0C031609-DC6F-DC3A-3747-928EE1707838}"/>
              </a:ext>
            </a:extLst>
          </p:cNvPr>
          <p:cNvSpPr txBox="1"/>
          <p:nvPr/>
        </p:nvSpPr>
        <p:spPr>
          <a:xfrm>
            <a:off x="5160547" y="2096920"/>
            <a:ext cx="858453"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State-1</a:t>
            </a:r>
          </a:p>
        </p:txBody>
      </p:sp>
      <p:graphicFrame>
        <p:nvGraphicFramePr>
          <p:cNvPr id="56" name="Table 55">
            <a:extLst>
              <a:ext uri="{FF2B5EF4-FFF2-40B4-BE49-F238E27FC236}">
                <a16:creationId xmlns:a16="http://schemas.microsoft.com/office/drawing/2014/main" id="{B414CF97-639C-62EC-43CC-39828C9EB9B2}"/>
              </a:ext>
            </a:extLst>
          </p:cNvPr>
          <p:cNvGraphicFramePr>
            <a:graphicFrameLocks noGrp="1"/>
          </p:cNvGraphicFramePr>
          <p:nvPr>
            <p:extLst>
              <p:ext uri="{D42A27DB-BD31-4B8C-83A1-F6EECF244321}">
                <p14:modId xmlns:p14="http://schemas.microsoft.com/office/powerpoint/2010/main" val="3769002075"/>
              </p:ext>
            </p:extLst>
          </p:nvPr>
        </p:nvGraphicFramePr>
        <p:xfrm>
          <a:off x="8871001" y="1699196"/>
          <a:ext cx="781414" cy="767056"/>
        </p:xfrm>
        <a:graphic>
          <a:graphicData uri="http://schemas.openxmlformats.org/drawingml/2006/table">
            <a:tbl>
              <a:tblPr firstRow="1" bandRow="1"/>
              <a:tblGrid>
                <a:gridCol w="781414">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0%</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100%</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57" name="TextBox 56">
            <a:extLst>
              <a:ext uri="{FF2B5EF4-FFF2-40B4-BE49-F238E27FC236}">
                <a16:creationId xmlns:a16="http://schemas.microsoft.com/office/drawing/2014/main" id="{16C06E07-9441-0871-0885-5B80E6B52109}"/>
              </a:ext>
            </a:extLst>
          </p:cNvPr>
          <p:cNvSpPr txBox="1"/>
          <p:nvPr/>
        </p:nvSpPr>
        <p:spPr>
          <a:xfrm>
            <a:off x="7788757" y="1744969"/>
            <a:ext cx="858453"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State-0</a:t>
            </a:r>
          </a:p>
        </p:txBody>
      </p:sp>
      <p:sp>
        <p:nvSpPr>
          <p:cNvPr id="58" name="TextBox 57">
            <a:extLst>
              <a:ext uri="{FF2B5EF4-FFF2-40B4-BE49-F238E27FC236}">
                <a16:creationId xmlns:a16="http://schemas.microsoft.com/office/drawing/2014/main" id="{1EFC6B9A-E7C4-A8A8-C9B7-E67B44E4E49C}"/>
              </a:ext>
            </a:extLst>
          </p:cNvPr>
          <p:cNvSpPr txBox="1"/>
          <p:nvPr/>
        </p:nvSpPr>
        <p:spPr>
          <a:xfrm>
            <a:off x="7788757" y="2096920"/>
            <a:ext cx="858453"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State-1</a:t>
            </a:r>
          </a:p>
        </p:txBody>
      </p:sp>
      <p:sp>
        <p:nvSpPr>
          <p:cNvPr id="59" name="TextBox 58">
            <a:extLst>
              <a:ext uri="{FF2B5EF4-FFF2-40B4-BE49-F238E27FC236}">
                <a16:creationId xmlns:a16="http://schemas.microsoft.com/office/drawing/2014/main" id="{D1D40BC9-5D63-14B9-594F-A0B63E07D421}"/>
              </a:ext>
            </a:extLst>
          </p:cNvPr>
          <p:cNvSpPr txBox="1"/>
          <p:nvPr/>
        </p:nvSpPr>
        <p:spPr>
          <a:xfrm>
            <a:off x="7171843" y="1912254"/>
            <a:ext cx="479631" cy="369332"/>
          </a:xfrm>
          <a:prstGeom prst="rect">
            <a:avLst/>
          </a:prstGeom>
          <a:noFill/>
        </p:spPr>
        <p:txBody>
          <a:bodyPr wrap="none" rtlCol="0">
            <a:spAutoFit/>
          </a:bodyPr>
          <a:lstStyle/>
          <a:p>
            <a:pPr defTabSz="457200"/>
            <a:r>
              <a:rPr lang="en-US" b="1" dirty="0">
                <a:solidFill>
                  <a:srgbClr val="F06F34"/>
                </a:solidFill>
                <a:latin typeface="Helvetica" pitchFamily="2" charset="0"/>
              </a:rPr>
              <a:t> or </a:t>
            </a:r>
            <a:endParaRPr lang="en-US" dirty="0">
              <a:solidFill>
                <a:srgbClr val="0B3559"/>
              </a:solidFill>
              <a:latin typeface="Helvetica" pitchFamily="2" charset="0"/>
            </a:endParaRPr>
          </a:p>
        </p:txBody>
      </p:sp>
      <p:graphicFrame>
        <p:nvGraphicFramePr>
          <p:cNvPr id="60" name="Table 59">
            <a:extLst>
              <a:ext uri="{FF2B5EF4-FFF2-40B4-BE49-F238E27FC236}">
                <a16:creationId xmlns:a16="http://schemas.microsoft.com/office/drawing/2014/main" id="{9E9EC65B-63AD-80CB-9D4D-C598D0A5181F}"/>
              </a:ext>
            </a:extLst>
          </p:cNvPr>
          <p:cNvGraphicFramePr>
            <a:graphicFrameLocks noGrp="1"/>
          </p:cNvGraphicFramePr>
          <p:nvPr>
            <p:extLst>
              <p:ext uri="{D42A27DB-BD31-4B8C-83A1-F6EECF244321}">
                <p14:modId xmlns:p14="http://schemas.microsoft.com/office/powerpoint/2010/main" val="1267949716"/>
              </p:ext>
            </p:extLst>
          </p:nvPr>
        </p:nvGraphicFramePr>
        <p:xfrm>
          <a:off x="6072914" y="4196543"/>
          <a:ext cx="781414" cy="767056"/>
        </p:xfrm>
        <a:graphic>
          <a:graphicData uri="http://schemas.openxmlformats.org/drawingml/2006/table">
            <a:tbl>
              <a:tblPr firstRow="1" bandRow="1"/>
              <a:tblGrid>
                <a:gridCol w="781414">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100%</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0%</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61" name="TextBox 60">
            <a:extLst>
              <a:ext uri="{FF2B5EF4-FFF2-40B4-BE49-F238E27FC236}">
                <a16:creationId xmlns:a16="http://schemas.microsoft.com/office/drawing/2014/main" id="{9E3098D4-952A-16F7-A0AC-79388A9A289C}"/>
              </a:ext>
            </a:extLst>
          </p:cNvPr>
          <p:cNvSpPr txBox="1"/>
          <p:nvPr/>
        </p:nvSpPr>
        <p:spPr>
          <a:xfrm>
            <a:off x="4990670" y="4242316"/>
            <a:ext cx="975447"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State-10</a:t>
            </a:r>
          </a:p>
        </p:txBody>
      </p:sp>
      <p:sp>
        <p:nvSpPr>
          <p:cNvPr id="62" name="TextBox 61">
            <a:extLst>
              <a:ext uri="{FF2B5EF4-FFF2-40B4-BE49-F238E27FC236}">
                <a16:creationId xmlns:a16="http://schemas.microsoft.com/office/drawing/2014/main" id="{E0EA0A3B-2457-B466-DA16-A063EA5F43E4}"/>
              </a:ext>
            </a:extLst>
          </p:cNvPr>
          <p:cNvSpPr txBox="1"/>
          <p:nvPr/>
        </p:nvSpPr>
        <p:spPr>
          <a:xfrm>
            <a:off x="4990670" y="4594267"/>
            <a:ext cx="975447"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State-11</a:t>
            </a:r>
          </a:p>
        </p:txBody>
      </p:sp>
      <p:graphicFrame>
        <p:nvGraphicFramePr>
          <p:cNvPr id="63" name="Table 62">
            <a:extLst>
              <a:ext uri="{FF2B5EF4-FFF2-40B4-BE49-F238E27FC236}">
                <a16:creationId xmlns:a16="http://schemas.microsoft.com/office/drawing/2014/main" id="{B818D523-9871-5B73-F907-E9D6B2F92645}"/>
              </a:ext>
            </a:extLst>
          </p:cNvPr>
          <p:cNvGraphicFramePr>
            <a:graphicFrameLocks noGrp="1"/>
          </p:cNvGraphicFramePr>
          <p:nvPr>
            <p:extLst>
              <p:ext uri="{D42A27DB-BD31-4B8C-83A1-F6EECF244321}">
                <p14:modId xmlns:p14="http://schemas.microsoft.com/office/powerpoint/2010/main" val="178715482"/>
              </p:ext>
            </p:extLst>
          </p:nvPr>
        </p:nvGraphicFramePr>
        <p:xfrm>
          <a:off x="6072914" y="3429487"/>
          <a:ext cx="781414" cy="767056"/>
        </p:xfrm>
        <a:graphic>
          <a:graphicData uri="http://schemas.openxmlformats.org/drawingml/2006/table">
            <a:tbl>
              <a:tblPr firstRow="1" bandRow="1"/>
              <a:tblGrid>
                <a:gridCol w="781414">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0%</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0%</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64" name="TextBox 63">
            <a:extLst>
              <a:ext uri="{FF2B5EF4-FFF2-40B4-BE49-F238E27FC236}">
                <a16:creationId xmlns:a16="http://schemas.microsoft.com/office/drawing/2014/main" id="{8490C6EB-69C4-2030-7957-CA9A20849F5C}"/>
              </a:ext>
            </a:extLst>
          </p:cNvPr>
          <p:cNvSpPr txBox="1"/>
          <p:nvPr/>
        </p:nvSpPr>
        <p:spPr>
          <a:xfrm>
            <a:off x="4990670" y="3475260"/>
            <a:ext cx="975447"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State-00</a:t>
            </a:r>
          </a:p>
        </p:txBody>
      </p:sp>
      <p:sp>
        <p:nvSpPr>
          <p:cNvPr id="65" name="TextBox 64">
            <a:extLst>
              <a:ext uri="{FF2B5EF4-FFF2-40B4-BE49-F238E27FC236}">
                <a16:creationId xmlns:a16="http://schemas.microsoft.com/office/drawing/2014/main" id="{861A1B92-4B8A-AECF-7FDC-7D1111632EC2}"/>
              </a:ext>
            </a:extLst>
          </p:cNvPr>
          <p:cNvSpPr txBox="1"/>
          <p:nvPr/>
        </p:nvSpPr>
        <p:spPr>
          <a:xfrm>
            <a:off x="4990670" y="3827211"/>
            <a:ext cx="975447"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State-01</a:t>
            </a:r>
          </a:p>
        </p:txBody>
      </p:sp>
      <p:grpSp>
        <p:nvGrpSpPr>
          <p:cNvPr id="66" name="Group 65">
            <a:extLst>
              <a:ext uri="{FF2B5EF4-FFF2-40B4-BE49-F238E27FC236}">
                <a16:creationId xmlns:a16="http://schemas.microsoft.com/office/drawing/2014/main" id="{269DA504-09A5-6EFD-5F6A-48ACA16DC215}"/>
              </a:ext>
            </a:extLst>
          </p:cNvPr>
          <p:cNvGrpSpPr/>
          <p:nvPr/>
        </p:nvGrpSpPr>
        <p:grpSpPr>
          <a:xfrm>
            <a:off x="6367322" y="2990497"/>
            <a:ext cx="2887752" cy="386363"/>
            <a:chOff x="5306821" y="1894296"/>
            <a:chExt cx="2887752" cy="386363"/>
          </a:xfrm>
        </p:grpSpPr>
        <p:sp>
          <p:nvSpPr>
            <p:cNvPr id="67" name="TextBox 66">
              <a:extLst>
                <a:ext uri="{FF2B5EF4-FFF2-40B4-BE49-F238E27FC236}">
                  <a16:creationId xmlns:a16="http://schemas.microsoft.com/office/drawing/2014/main" id="{5098BF2B-E41C-4545-8314-B7ED618F693E}"/>
                </a:ext>
              </a:extLst>
            </p:cNvPr>
            <p:cNvSpPr txBox="1"/>
            <p:nvPr/>
          </p:nvSpPr>
          <p:spPr>
            <a:xfrm>
              <a:off x="5306821" y="1911327"/>
              <a:ext cx="2069797"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A system with 2 bits</a:t>
              </a:r>
            </a:p>
          </p:txBody>
        </p:sp>
        <p:sp>
          <p:nvSpPr>
            <p:cNvPr id="68" name="TextBox 67">
              <a:extLst>
                <a:ext uri="{FF2B5EF4-FFF2-40B4-BE49-F238E27FC236}">
                  <a16:creationId xmlns:a16="http://schemas.microsoft.com/office/drawing/2014/main" id="{0CDD534F-3F7C-230A-8937-D5E39627C0A9}"/>
                </a:ext>
              </a:extLst>
            </p:cNvPr>
            <p:cNvSpPr txBox="1"/>
            <p:nvPr/>
          </p:nvSpPr>
          <p:spPr>
            <a:xfrm>
              <a:off x="7339852" y="1894296"/>
              <a:ext cx="854721"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06F34"/>
                  </a:solidFill>
                  <a:effectLst/>
                  <a:uLnTx/>
                  <a:uFillTx/>
                  <a:latin typeface="Helvetica" pitchFamily="2" charset="0"/>
                </a:rPr>
                <a:t>(b</a:t>
              </a:r>
              <a:r>
                <a:rPr kumimoji="0" lang="en-US" sz="1800" b="1" i="0" u="none" strike="noStrike" kern="0" cap="none" spc="0" normalizeH="0" baseline="-25000" noProof="0" dirty="0">
                  <a:ln>
                    <a:noFill/>
                  </a:ln>
                  <a:solidFill>
                    <a:srgbClr val="F06F34"/>
                  </a:solidFill>
                  <a:effectLst/>
                  <a:uLnTx/>
                  <a:uFillTx/>
                  <a:latin typeface="Helvetica" pitchFamily="2" charset="0"/>
                </a:rPr>
                <a:t>2</a:t>
              </a:r>
              <a:r>
                <a:rPr kumimoji="0" lang="en-US" sz="1800" b="1" i="0" u="none" strike="noStrike" kern="0" cap="none" spc="0" normalizeH="0" baseline="0" noProof="0" dirty="0">
                  <a:ln>
                    <a:noFill/>
                  </a:ln>
                  <a:solidFill>
                    <a:srgbClr val="F06F34"/>
                  </a:solidFill>
                  <a:effectLst/>
                  <a:uLnTx/>
                  <a:uFillTx/>
                  <a:latin typeface="Helvetica" pitchFamily="2" charset="0"/>
                </a:rPr>
                <a:t>,b</a:t>
              </a:r>
              <a:r>
                <a:rPr kumimoji="0" lang="en-US" sz="1800" b="1" i="0" u="none" strike="noStrike" kern="0" cap="none" spc="0" normalizeH="0" baseline="-25000" noProof="0" dirty="0">
                  <a:ln>
                    <a:noFill/>
                  </a:ln>
                  <a:solidFill>
                    <a:srgbClr val="F06F34"/>
                  </a:solidFill>
                  <a:effectLst/>
                  <a:uLnTx/>
                  <a:uFillTx/>
                  <a:latin typeface="Helvetica" pitchFamily="2" charset="0"/>
                </a:rPr>
                <a:t>1</a:t>
              </a:r>
              <a:r>
                <a:rPr kumimoji="0" lang="en-US" sz="1800" b="1" i="0" u="none" strike="noStrike" kern="0" cap="none" spc="0" normalizeH="0" baseline="0" noProof="0" dirty="0">
                  <a:ln>
                    <a:noFill/>
                  </a:ln>
                  <a:solidFill>
                    <a:srgbClr val="F06F34"/>
                  </a:solidFill>
                  <a:effectLst/>
                  <a:uLnTx/>
                  <a:uFillTx/>
                  <a:latin typeface="Helvetica" pitchFamily="2" charset="0"/>
                </a:rPr>
                <a:t>)</a:t>
              </a:r>
              <a:endParaRPr kumimoji="0" lang="en-US" sz="1800" b="0" i="0" u="none" strike="noStrike" kern="0" cap="none" spc="0" normalizeH="0" baseline="0" noProof="0" dirty="0">
                <a:ln>
                  <a:noFill/>
                </a:ln>
                <a:solidFill>
                  <a:srgbClr val="0B3559"/>
                </a:solidFill>
                <a:effectLst/>
                <a:uLnTx/>
                <a:uFillTx/>
                <a:latin typeface="Helvetica" pitchFamily="2" charset="0"/>
              </a:endParaRPr>
            </a:p>
          </p:txBody>
        </p:sp>
      </p:grpSp>
      <p:graphicFrame>
        <p:nvGraphicFramePr>
          <p:cNvPr id="69" name="Table 68">
            <a:extLst>
              <a:ext uri="{FF2B5EF4-FFF2-40B4-BE49-F238E27FC236}">
                <a16:creationId xmlns:a16="http://schemas.microsoft.com/office/drawing/2014/main" id="{8BDD6260-8181-292F-1346-7934FCAB0503}"/>
              </a:ext>
            </a:extLst>
          </p:cNvPr>
          <p:cNvGraphicFramePr>
            <a:graphicFrameLocks noGrp="1"/>
          </p:cNvGraphicFramePr>
          <p:nvPr>
            <p:extLst>
              <p:ext uri="{D42A27DB-BD31-4B8C-83A1-F6EECF244321}">
                <p14:modId xmlns:p14="http://schemas.microsoft.com/office/powerpoint/2010/main" val="240581195"/>
              </p:ext>
            </p:extLst>
          </p:nvPr>
        </p:nvGraphicFramePr>
        <p:xfrm>
          <a:off x="9069117" y="4235556"/>
          <a:ext cx="781414" cy="767056"/>
        </p:xfrm>
        <a:graphic>
          <a:graphicData uri="http://schemas.openxmlformats.org/drawingml/2006/table">
            <a:tbl>
              <a:tblPr firstRow="1" bandRow="1"/>
              <a:tblGrid>
                <a:gridCol w="781414">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0%</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0%</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70" name="TextBox 69">
            <a:extLst>
              <a:ext uri="{FF2B5EF4-FFF2-40B4-BE49-F238E27FC236}">
                <a16:creationId xmlns:a16="http://schemas.microsoft.com/office/drawing/2014/main" id="{C62E0480-68A2-FA22-B934-7CDBA0EF3A16}"/>
              </a:ext>
            </a:extLst>
          </p:cNvPr>
          <p:cNvSpPr txBox="1"/>
          <p:nvPr/>
        </p:nvSpPr>
        <p:spPr>
          <a:xfrm>
            <a:off x="7986873" y="4281329"/>
            <a:ext cx="975447"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State-10</a:t>
            </a:r>
          </a:p>
        </p:txBody>
      </p:sp>
      <p:sp>
        <p:nvSpPr>
          <p:cNvPr id="71" name="TextBox 70">
            <a:extLst>
              <a:ext uri="{FF2B5EF4-FFF2-40B4-BE49-F238E27FC236}">
                <a16:creationId xmlns:a16="http://schemas.microsoft.com/office/drawing/2014/main" id="{9E28F45F-D6C1-6C83-B028-2865B43E49BF}"/>
              </a:ext>
            </a:extLst>
          </p:cNvPr>
          <p:cNvSpPr txBox="1"/>
          <p:nvPr/>
        </p:nvSpPr>
        <p:spPr>
          <a:xfrm>
            <a:off x="7986873" y="4633280"/>
            <a:ext cx="975447"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State-11</a:t>
            </a:r>
          </a:p>
        </p:txBody>
      </p:sp>
      <p:graphicFrame>
        <p:nvGraphicFramePr>
          <p:cNvPr id="72" name="Table 71">
            <a:extLst>
              <a:ext uri="{FF2B5EF4-FFF2-40B4-BE49-F238E27FC236}">
                <a16:creationId xmlns:a16="http://schemas.microsoft.com/office/drawing/2014/main" id="{68C0370B-090E-89C1-CDE9-B4D75F4129A7}"/>
              </a:ext>
            </a:extLst>
          </p:cNvPr>
          <p:cNvGraphicFramePr>
            <a:graphicFrameLocks noGrp="1"/>
          </p:cNvGraphicFramePr>
          <p:nvPr>
            <p:extLst>
              <p:ext uri="{D42A27DB-BD31-4B8C-83A1-F6EECF244321}">
                <p14:modId xmlns:p14="http://schemas.microsoft.com/office/powerpoint/2010/main" val="4011952770"/>
              </p:ext>
            </p:extLst>
          </p:nvPr>
        </p:nvGraphicFramePr>
        <p:xfrm>
          <a:off x="9069117" y="3468500"/>
          <a:ext cx="781414" cy="767056"/>
        </p:xfrm>
        <a:graphic>
          <a:graphicData uri="http://schemas.openxmlformats.org/drawingml/2006/table">
            <a:tbl>
              <a:tblPr firstRow="1" bandRow="1"/>
              <a:tblGrid>
                <a:gridCol w="781414">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0%</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100%</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73" name="TextBox 72">
            <a:extLst>
              <a:ext uri="{FF2B5EF4-FFF2-40B4-BE49-F238E27FC236}">
                <a16:creationId xmlns:a16="http://schemas.microsoft.com/office/drawing/2014/main" id="{8402547F-CBBD-756A-CF11-15640E319B88}"/>
              </a:ext>
            </a:extLst>
          </p:cNvPr>
          <p:cNvSpPr txBox="1"/>
          <p:nvPr/>
        </p:nvSpPr>
        <p:spPr>
          <a:xfrm>
            <a:off x="7986873" y="3514273"/>
            <a:ext cx="975447"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State-00</a:t>
            </a:r>
          </a:p>
        </p:txBody>
      </p:sp>
      <p:sp>
        <p:nvSpPr>
          <p:cNvPr id="74" name="TextBox 73">
            <a:extLst>
              <a:ext uri="{FF2B5EF4-FFF2-40B4-BE49-F238E27FC236}">
                <a16:creationId xmlns:a16="http://schemas.microsoft.com/office/drawing/2014/main" id="{256A6C9C-0F39-541D-2F0C-94FD9D3270C7}"/>
              </a:ext>
            </a:extLst>
          </p:cNvPr>
          <p:cNvSpPr txBox="1"/>
          <p:nvPr/>
        </p:nvSpPr>
        <p:spPr>
          <a:xfrm>
            <a:off x="7986873" y="3866224"/>
            <a:ext cx="975447"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State-01</a:t>
            </a:r>
          </a:p>
        </p:txBody>
      </p:sp>
      <p:grpSp>
        <p:nvGrpSpPr>
          <p:cNvPr id="75" name="Group 74">
            <a:extLst>
              <a:ext uri="{FF2B5EF4-FFF2-40B4-BE49-F238E27FC236}">
                <a16:creationId xmlns:a16="http://schemas.microsoft.com/office/drawing/2014/main" id="{D1B522D8-0CC6-87D6-49F7-596A9205F667}"/>
              </a:ext>
            </a:extLst>
          </p:cNvPr>
          <p:cNvGrpSpPr/>
          <p:nvPr/>
        </p:nvGrpSpPr>
        <p:grpSpPr>
          <a:xfrm>
            <a:off x="7010400" y="3802320"/>
            <a:ext cx="774415" cy="927973"/>
            <a:chOff x="5949899" y="2706119"/>
            <a:chExt cx="774415" cy="927973"/>
          </a:xfrm>
        </p:grpSpPr>
        <p:sp>
          <p:nvSpPr>
            <p:cNvPr id="76" name="Isosceles Triangle 6">
              <a:extLst>
                <a:ext uri="{FF2B5EF4-FFF2-40B4-BE49-F238E27FC236}">
                  <a16:creationId xmlns:a16="http://schemas.microsoft.com/office/drawing/2014/main" id="{F9B940F0-98EA-7737-E159-395EE307FDA9}"/>
                </a:ext>
              </a:extLst>
            </p:cNvPr>
            <p:cNvSpPr/>
            <p:nvPr/>
          </p:nvSpPr>
          <p:spPr>
            <a:xfrm rot="5400000">
              <a:off x="6213383" y="2771628"/>
              <a:ext cx="433236" cy="302217"/>
            </a:xfrm>
            <a:prstGeom prst="triangle">
              <a:avLst/>
            </a:prstGeom>
            <a:gradFill rotWithShape="1">
              <a:gsLst>
                <a:gs pos="0">
                  <a:srgbClr val="F7C145">
                    <a:tint val="100000"/>
                    <a:shade val="100000"/>
                    <a:satMod val="130000"/>
                  </a:srgbClr>
                </a:gs>
                <a:gs pos="100000">
                  <a:srgbClr val="F7C145">
                    <a:tint val="50000"/>
                    <a:shade val="100000"/>
                    <a:satMod val="350000"/>
                  </a:srgbClr>
                </a:gs>
              </a:gsLst>
              <a:lin ang="16200000" scaled="0"/>
            </a:gradFill>
            <a:ln w="9525" cap="flat" cmpd="sng" algn="ctr">
              <a:solidFill>
                <a:srgbClr val="F7C14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77" name="Oval 76">
              <a:extLst>
                <a:ext uri="{FF2B5EF4-FFF2-40B4-BE49-F238E27FC236}">
                  <a16:creationId xmlns:a16="http://schemas.microsoft.com/office/drawing/2014/main" id="{0A2B47D0-9C09-DADE-BFF7-0718E74EE9FB}"/>
                </a:ext>
              </a:extLst>
            </p:cNvPr>
            <p:cNvSpPr/>
            <p:nvPr/>
          </p:nvSpPr>
          <p:spPr>
            <a:xfrm>
              <a:off x="6577168" y="2845012"/>
              <a:ext cx="137283" cy="151312"/>
            </a:xfrm>
            <a:prstGeom prst="ellipse">
              <a:avLst/>
            </a:prstGeom>
            <a:gradFill rotWithShape="1">
              <a:gsLst>
                <a:gs pos="0">
                  <a:srgbClr val="F7C145">
                    <a:tint val="100000"/>
                    <a:shade val="100000"/>
                    <a:satMod val="130000"/>
                  </a:srgbClr>
                </a:gs>
                <a:gs pos="100000">
                  <a:srgbClr val="F7C145">
                    <a:tint val="50000"/>
                    <a:shade val="100000"/>
                    <a:satMod val="350000"/>
                  </a:srgbClr>
                </a:gs>
              </a:gsLst>
              <a:lin ang="16200000" scaled="0"/>
            </a:gradFill>
            <a:ln w="9525" cap="flat" cmpd="sng" algn="ctr">
              <a:solidFill>
                <a:srgbClr val="F7C14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78" name="Isosceles Triangle 44">
              <a:extLst>
                <a:ext uri="{FF2B5EF4-FFF2-40B4-BE49-F238E27FC236}">
                  <a16:creationId xmlns:a16="http://schemas.microsoft.com/office/drawing/2014/main" id="{2F3277AF-447E-F17D-8ABD-36559FB75809}"/>
                </a:ext>
              </a:extLst>
            </p:cNvPr>
            <p:cNvSpPr/>
            <p:nvPr/>
          </p:nvSpPr>
          <p:spPr>
            <a:xfrm rot="5400000">
              <a:off x="6223246" y="3266365"/>
              <a:ext cx="433236" cy="302217"/>
            </a:xfrm>
            <a:prstGeom prst="triangle">
              <a:avLst/>
            </a:prstGeom>
            <a:gradFill rotWithShape="1">
              <a:gsLst>
                <a:gs pos="0">
                  <a:srgbClr val="F7C145">
                    <a:tint val="100000"/>
                    <a:shade val="100000"/>
                    <a:satMod val="130000"/>
                  </a:srgbClr>
                </a:gs>
                <a:gs pos="100000">
                  <a:srgbClr val="F7C145">
                    <a:tint val="50000"/>
                    <a:shade val="100000"/>
                    <a:satMod val="350000"/>
                  </a:srgbClr>
                </a:gs>
              </a:gsLst>
              <a:lin ang="16200000" scaled="0"/>
            </a:gradFill>
            <a:ln w="9525" cap="flat" cmpd="sng" algn="ctr">
              <a:solidFill>
                <a:srgbClr val="F7C14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79" name="Oval 78">
              <a:extLst>
                <a:ext uri="{FF2B5EF4-FFF2-40B4-BE49-F238E27FC236}">
                  <a16:creationId xmlns:a16="http://schemas.microsoft.com/office/drawing/2014/main" id="{2E500FF7-4290-4A60-E479-11802260AFCB}"/>
                </a:ext>
              </a:extLst>
            </p:cNvPr>
            <p:cNvSpPr/>
            <p:nvPr/>
          </p:nvSpPr>
          <p:spPr>
            <a:xfrm>
              <a:off x="6587031" y="3339749"/>
              <a:ext cx="137283" cy="151312"/>
            </a:xfrm>
            <a:prstGeom prst="ellipse">
              <a:avLst/>
            </a:prstGeom>
            <a:gradFill rotWithShape="1">
              <a:gsLst>
                <a:gs pos="0">
                  <a:srgbClr val="F7C145">
                    <a:tint val="100000"/>
                    <a:shade val="100000"/>
                    <a:satMod val="130000"/>
                  </a:srgbClr>
                </a:gs>
                <a:gs pos="100000">
                  <a:srgbClr val="F7C145">
                    <a:tint val="50000"/>
                    <a:shade val="100000"/>
                    <a:satMod val="350000"/>
                  </a:srgbClr>
                </a:gs>
              </a:gsLst>
              <a:lin ang="16200000" scaled="0"/>
            </a:gradFill>
            <a:ln w="9525" cap="flat" cmpd="sng" algn="ctr">
              <a:solidFill>
                <a:srgbClr val="F7C14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cxnSp>
          <p:nvCxnSpPr>
            <p:cNvPr id="80" name="Straight Connector 79">
              <a:extLst>
                <a:ext uri="{FF2B5EF4-FFF2-40B4-BE49-F238E27FC236}">
                  <a16:creationId xmlns:a16="http://schemas.microsoft.com/office/drawing/2014/main" id="{97EB17CD-A7BB-5488-1E9E-A8C11D0B943E}"/>
                </a:ext>
              </a:extLst>
            </p:cNvPr>
            <p:cNvCxnSpPr>
              <a:endCxn id="76" idx="3"/>
            </p:cNvCxnSpPr>
            <p:nvPr/>
          </p:nvCxnSpPr>
          <p:spPr>
            <a:xfrm>
              <a:off x="5963704" y="2922737"/>
              <a:ext cx="315189" cy="0"/>
            </a:xfrm>
            <a:prstGeom prst="line">
              <a:avLst/>
            </a:prstGeom>
            <a:noFill/>
            <a:ln w="25400" cap="flat" cmpd="sng" algn="ctr">
              <a:solidFill>
                <a:srgbClr val="F7C145"/>
              </a:solidFill>
              <a:prstDash val="solid"/>
            </a:ln>
            <a:effectLst>
              <a:outerShdw blurRad="40000" dist="20000" dir="5400000" rotWithShape="0">
                <a:srgbClr val="000000">
                  <a:alpha val="38000"/>
                </a:srgbClr>
              </a:outerShdw>
            </a:effectLst>
          </p:spPr>
        </p:cxnSp>
        <p:cxnSp>
          <p:nvCxnSpPr>
            <p:cNvPr id="81" name="Straight Connector 80">
              <a:extLst>
                <a:ext uri="{FF2B5EF4-FFF2-40B4-BE49-F238E27FC236}">
                  <a16:creationId xmlns:a16="http://schemas.microsoft.com/office/drawing/2014/main" id="{35FBE337-CA4B-FF55-2D78-62B8CE8404C5}"/>
                </a:ext>
              </a:extLst>
            </p:cNvPr>
            <p:cNvCxnSpPr/>
            <p:nvPr/>
          </p:nvCxnSpPr>
          <p:spPr>
            <a:xfrm>
              <a:off x="5949899" y="3422046"/>
              <a:ext cx="315189" cy="0"/>
            </a:xfrm>
            <a:prstGeom prst="line">
              <a:avLst/>
            </a:prstGeom>
            <a:noFill/>
            <a:ln w="25400" cap="flat" cmpd="sng" algn="ctr">
              <a:solidFill>
                <a:srgbClr val="F7C145"/>
              </a:solidFill>
              <a:prstDash val="solid"/>
            </a:ln>
            <a:effectLst>
              <a:outerShdw blurRad="40000" dist="20000" dir="5400000" rotWithShape="0">
                <a:srgbClr val="000000">
                  <a:alpha val="38000"/>
                </a:srgbClr>
              </a:outerShdw>
            </a:effectLst>
          </p:spPr>
        </p:cxnSp>
      </p:grpSp>
      <p:cxnSp>
        <p:nvCxnSpPr>
          <p:cNvPr id="83" name="Straight Connector 82">
            <a:extLst>
              <a:ext uri="{FF2B5EF4-FFF2-40B4-BE49-F238E27FC236}">
                <a16:creationId xmlns:a16="http://schemas.microsoft.com/office/drawing/2014/main" id="{896EB337-8059-2517-9DD7-2CBD673BF011}"/>
              </a:ext>
            </a:extLst>
          </p:cNvPr>
          <p:cNvCxnSpPr>
            <a:cxnSpLocks/>
          </p:cNvCxnSpPr>
          <p:nvPr/>
        </p:nvCxnSpPr>
        <p:spPr>
          <a:xfrm>
            <a:off x="7774952" y="4018937"/>
            <a:ext cx="157042" cy="0"/>
          </a:xfrm>
          <a:prstGeom prst="line">
            <a:avLst/>
          </a:prstGeom>
          <a:noFill/>
          <a:ln w="25400" cap="flat" cmpd="sng" algn="ctr">
            <a:solidFill>
              <a:srgbClr val="F7C145"/>
            </a:solidFill>
            <a:prstDash val="solid"/>
          </a:ln>
          <a:effectLst>
            <a:outerShdw blurRad="40000" dist="20000" dir="5400000" rotWithShape="0">
              <a:srgbClr val="000000">
                <a:alpha val="38000"/>
              </a:srgbClr>
            </a:outerShdw>
          </a:effectLst>
        </p:spPr>
      </p:cxnSp>
      <p:cxnSp>
        <p:nvCxnSpPr>
          <p:cNvPr id="86" name="Straight Connector 85">
            <a:extLst>
              <a:ext uri="{FF2B5EF4-FFF2-40B4-BE49-F238E27FC236}">
                <a16:creationId xmlns:a16="http://schemas.microsoft.com/office/drawing/2014/main" id="{1A217C5E-5AE2-F600-28AC-8E88A941CAAC}"/>
              </a:ext>
            </a:extLst>
          </p:cNvPr>
          <p:cNvCxnSpPr>
            <a:cxnSpLocks/>
          </p:cNvCxnSpPr>
          <p:nvPr/>
        </p:nvCxnSpPr>
        <p:spPr>
          <a:xfrm>
            <a:off x="7784815" y="4520481"/>
            <a:ext cx="157042" cy="0"/>
          </a:xfrm>
          <a:prstGeom prst="line">
            <a:avLst/>
          </a:prstGeom>
          <a:noFill/>
          <a:ln w="25400" cap="flat" cmpd="sng" algn="ctr">
            <a:solidFill>
              <a:srgbClr val="F7C145"/>
            </a:solidFill>
            <a:prstDash val="soli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241616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down)">
                                      <p:cBhvr>
                                        <p:cTn id="15" dur="500"/>
                                        <p:tgtEl>
                                          <p:spTgt spid="51"/>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up)">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6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2"/>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6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7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86"/>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8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69"/>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70"/>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71"/>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7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7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7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8" grpId="0"/>
      <p:bldP spid="50" grpId="0"/>
      <p:bldP spid="51" grpId="0" animBg="1"/>
      <p:bldP spid="52" grpId="0" animBg="1"/>
      <p:bldP spid="54" grpId="0"/>
      <p:bldP spid="55" grpId="0"/>
      <p:bldP spid="57" grpId="0"/>
      <p:bldP spid="58" grpId="0"/>
      <p:bldP spid="59" grpId="0"/>
      <p:bldP spid="61" grpId="0"/>
      <p:bldP spid="62" grpId="0"/>
      <p:bldP spid="64" grpId="0"/>
      <p:bldP spid="65" grpId="0"/>
      <p:bldP spid="70" grpId="0"/>
      <p:bldP spid="71" grpId="0"/>
      <p:bldP spid="73" grpId="0"/>
      <p:bldP spid="7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Bits And Operations In Quantum Domain </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02"/>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Quantum states and operations correspond</a:t>
            </a:r>
            <a:r>
              <a:rPr kumimoji="0" lang="en-US" sz="2400" b="0" i="0" u="none" strike="noStrike" kern="0" cap="none" spc="0" normalizeH="0" noProof="0" dirty="0">
                <a:ln>
                  <a:noFill/>
                </a:ln>
                <a:solidFill>
                  <a:prstClr val="white"/>
                </a:solidFill>
                <a:effectLst/>
                <a:uLnTx/>
                <a:uFillTx/>
                <a:latin typeface="Calibri"/>
                <a:ea typeface="+mn-ea"/>
                <a:cs typeface="+mn-cs"/>
              </a:rPr>
              <a:t> to superposition states</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40" name="Rounded Rectangle 39">
            <a:extLst>
              <a:ext uri="{FF2B5EF4-FFF2-40B4-BE49-F238E27FC236}">
                <a16:creationId xmlns:a16="http://schemas.microsoft.com/office/drawing/2014/main" id="{A5DD9414-9528-6382-93F8-2E1FA306A3B3}"/>
              </a:ext>
            </a:extLst>
          </p:cNvPr>
          <p:cNvSpPr/>
          <p:nvPr/>
        </p:nvSpPr>
        <p:spPr>
          <a:xfrm>
            <a:off x="2917606" y="1576473"/>
            <a:ext cx="1828802" cy="84897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200" b="1" dirty="0">
                <a:solidFill>
                  <a:schemeClr val="bg1"/>
                </a:solidFill>
                <a:latin typeface="Calibri" panose="020F0502020204030204" pitchFamily="34" charset="0"/>
                <a:cs typeface="Calibri" panose="020F0502020204030204" pitchFamily="34" charset="0"/>
              </a:rPr>
              <a:t>Quantum Bit (Qubit)</a:t>
            </a:r>
          </a:p>
        </p:txBody>
      </p:sp>
      <p:graphicFrame>
        <p:nvGraphicFramePr>
          <p:cNvPr id="41" name="Table 40">
            <a:extLst>
              <a:ext uri="{FF2B5EF4-FFF2-40B4-BE49-F238E27FC236}">
                <a16:creationId xmlns:a16="http://schemas.microsoft.com/office/drawing/2014/main" id="{8DF71973-14B5-BA7A-375F-3D8787D7F4C5}"/>
              </a:ext>
            </a:extLst>
          </p:cNvPr>
          <p:cNvGraphicFramePr>
            <a:graphicFrameLocks noGrp="1"/>
          </p:cNvGraphicFramePr>
          <p:nvPr>
            <p:extLst>
              <p:ext uri="{D42A27DB-BD31-4B8C-83A1-F6EECF244321}">
                <p14:modId xmlns:p14="http://schemas.microsoft.com/office/powerpoint/2010/main" val="3982406519"/>
              </p:ext>
            </p:extLst>
          </p:nvPr>
        </p:nvGraphicFramePr>
        <p:xfrm>
          <a:off x="3579748" y="2688307"/>
          <a:ext cx="504519" cy="1680036"/>
        </p:xfrm>
        <a:graphic>
          <a:graphicData uri="http://schemas.openxmlformats.org/drawingml/2006/table">
            <a:tbl>
              <a:tblPr firstRow="1" bandRow="1">
                <a:effectLst/>
              </a:tblPr>
              <a:tblGrid>
                <a:gridCol w="504519">
                  <a:extLst>
                    <a:ext uri="{9D8B030D-6E8A-4147-A177-3AD203B41FA5}">
                      <a16:colId xmlns:a16="http://schemas.microsoft.com/office/drawing/2014/main" val="4077532376"/>
                    </a:ext>
                  </a:extLst>
                </a:gridCol>
              </a:tblGrid>
              <a:tr h="1680036">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gradFill flip="none" rotWithShape="1">
                      <a:gsLst>
                        <a:gs pos="53000">
                          <a:srgbClr val="838F95"/>
                        </a:gs>
                        <a:gs pos="0">
                          <a:srgbClr val="FBE9D0"/>
                        </a:gs>
                        <a:gs pos="99000">
                          <a:srgbClr val="0B3559"/>
                        </a:gs>
                      </a:gsLst>
                      <a:lin ang="16200000" scaled="1"/>
                      <a:tileRect/>
                    </a:gradFill>
                  </a:tcPr>
                </a:tc>
                <a:extLst>
                  <a:ext uri="{0D108BD9-81ED-4DB2-BD59-A6C34878D82A}">
                    <a16:rowId xmlns:a16="http://schemas.microsoft.com/office/drawing/2014/main" val="1150422433"/>
                  </a:ext>
                </a:extLst>
              </a:tr>
            </a:tbl>
          </a:graphicData>
        </a:graphic>
      </p:graphicFrame>
      <p:sp>
        <p:nvSpPr>
          <p:cNvPr id="42" name="TextBox 41">
            <a:extLst>
              <a:ext uri="{FF2B5EF4-FFF2-40B4-BE49-F238E27FC236}">
                <a16:creationId xmlns:a16="http://schemas.microsoft.com/office/drawing/2014/main" id="{2A13BBC9-DA2F-CF05-98E0-4D75D9CEEB34}"/>
              </a:ext>
            </a:extLst>
          </p:cNvPr>
          <p:cNvSpPr txBox="1"/>
          <p:nvPr/>
        </p:nvSpPr>
        <p:spPr>
          <a:xfrm>
            <a:off x="2552017" y="4907597"/>
            <a:ext cx="2339102" cy="369332"/>
          </a:xfrm>
          <a:prstGeom prst="rect">
            <a:avLst/>
          </a:prstGeom>
          <a:noFill/>
        </p:spPr>
        <p:txBody>
          <a:bodyPr wrap="none" rtlCol="0">
            <a:spAutoFit/>
          </a:bodyPr>
          <a:lstStyle/>
          <a:p>
            <a:pPr defTabSz="457200"/>
            <a:r>
              <a:rPr lang="en-US" b="1" dirty="0">
                <a:solidFill>
                  <a:srgbClr val="104210"/>
                </a:solidFill>
                <a:latin typeface="Helvetica" pitchFamily="2" charset="0"/>
              </a:rPr>
              <a:t>Superposition</a:t>
            </a:r>
            <a:r>
              <a:rPr lang="en-US" dirty="0">
                <a:solidFill>
                  <a:srgbClr val="022539"/>
                </a:solidFill>
                <a:latin typeface="Helvetica" pitchFamily="2" charset="0"/>
              </a:rPr>
              <a:t> State</a:t>
            </a:r>
          </a:p>
        </p:txBody>
      </p:sp>
      <p:sp>
        <p:nvSpPr>
          <p:cNvPr id="43" name="TextBox 42">
            <a:extLst>
              <a:ext uri="{FF2B5EF4-FFF2-40B4-BE49-F238E27FC236}">
                <a16:creationId xmlns:a16="http://schemas.microsoft.com/office/drawing/2014/main" id="{6E2EF7D8-BA3E-F44C-17F9-81E9941EC7C6}"/>
              </a:ext>
            </a:extLst>
          </p:cNvPr>
          <p:cNvSpPr txBox="1"/>
          <p:nvPr/>
        </p:nvSpPr>
        <p:spPr>
          <a:xfrm>
            <a:off x="2717677" y="2531247"/>
            <a:ext cx="87164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22539"/>
                </a:solidFill>
                <a:effectLst/>
                <a:uLnTx/>
                <a:uFillTx/>
              </a:rPr>
              <a:t>State-0</a:t>
            </a:r>
          </a:p>
        </p:txBody>
      </p:sp>
      <p:sp>
        <p:nvSpPr>
          <p:cNvPr id="44" name="TextBox 43">
            <a:extLst>
              <a:ext uri="{FF2B5EF4-FFF2-40B4-BE49-F238E27FC236}">
                <a16:creationId xmlns:a16="http://schemas.microsoft.com/office/drawing/2014/main" id="{258A1270-4581-E30A-1150-4E065AF5EB58}"/>
              </a:ext>
            </a:extLst>
          </p:cNvPr>
          <p:cNvSpPr txBox="1"/>
          <p:nvPr/>
        </p:nvSpPr>
        <p:spPr>
          <a:xfrm>
            <a:off x="2708108" y="4128465"/>
            <a:ext cx="87164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22539"/>
                </a:solidFill>
                <a:effectLst/>
                <a:uLnTx/>
                <a:uFillTx/>
              </a:rPr>
              <a:t>State-1</a:t>
            </a:r>
          </a:p>
        </p:txBody>
      </p:sp>
      <p:graphicFrame>
        <p:nvGraphicFramePr>
          <p:cNvPr id="45" name="Table 44">
            <a:extLst>
              <a:ext uri="{FF2B5EF4-FFF2-40B4-BE49-F238E27FC236}">
                <a16:creationId xmlns:a16="http://schemas.microsoft.com/office/drawing/2014/main" id="{F6A4FD4F-11BA-B5B1-7E50-F28F8FB8828D}"/>
              </a:ext>
            </a:extLst>
          </p:cNvPr>
          <p:cNvGraphicFramePr>
            <a:graphicFrameLocks noGrp="1"/>
          </p:cNvGraphicFramePr>
          <p:nvPr>
            <p:extLst>
              <p:ext uri="{D42A27DB-BD31-4B8C-83A1-F6EECF244321}">
                <p14:modId xmlns:p14="http://schemas.microsoft.com/office/powerpoint/2010/main" val="3548151430"/>
              </p:ext>
            </p:extLst>
          </p:nvPr>
        </p:nvGraphicFramePr>
        <p:xfrm>
          <a:off x="6753517" y="1635797"/>
          <a:ext cx="697118" cy="767056"/>
        </p:xfrm>
        <a:graphic>
          <a:graphicData uri="http://schemas.openxmlformats.org/drawingml/2006/table">
            <a:tbl>
              <a:tblPr firstRow="1" bandRow="1"/>
              <a:tblGrid>
                <a:gridCol w="697118">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50%</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50%</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82" name="TextBox 81">
            <a:extLst>
              <a:ext uri="{FF2B5EF4-FFF2-40B4-BE49-F238E27FC236}">
                <a16:creationId xmlns:a16="http://schemas.microsoft.com/office/drawing/2014/main" id="{3793EEC6-3E35-8DC2-94A0-2C4D2859C07F}"/>
              </a:ext>
            </a:extLst>
          </p:cNvPr>
          <p:cNvSpPr txBox="1"/>
          <p:nvPr/>
        </p:nvSpPr>
        <p:spPr>
          <a:xfrm>
            <a:off x="5864543" y="1681570"/>
            <a:ext cx="858453"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State-0</a:t>
            </a:r>
          </a:p>
        </p:txBody>
      </p:sp>
      <p:sp>
        <p:nvSpPr>
          <p:cNvPr id="84" name="TextBox 83">
            <a:extLst>
              <a:ext uri="{FF2B5EF4-FFF2-40B4-BE49-F238E27FC236}">
                <a16:creationId xmlns:a16="http://schemas.microsoft.com/office/drawing/2014/main" id="{68BE1142-44BE-6FF1-6297-8215008102A7}"/>
              </a:ext>
            </a:extLst>
          </p:cNvPr>
          <p:cNvSpPr txBox="1"/>
          <p:nvPr/>
        </p:nvSpPr>
        <p:spPr>
          <a:xfrm>
            <a:off x="5864543" y="2033521"/>
            <a:ext cx="858453"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State-1</a:t>
            </a:r>
          </a:p>
        </p:txBody>
      </p:sp>
      <p:sp>
        <p:nvSpPr>
          <p:cNvPr id="85" name="TextBox 84">
            <a:extLst>
              <a:ext uri="{FF2B5EF4-FFF2-40B4-BE49-F238E27FC236}">
                <a16:creationId xmlns:a16="http://schemas.microsoft.com/office/drawing/2014/main" id="{96151084-5A69-0793-CF69-BBDA44B39A31}"/>
              </a:ext>
            </a:extLst>
          </p:cNvPr>
          <p:cNvSpPr txBox="1"/>
          <p:nvPr/>
        </p:nvSpPr>
        <p:spPr>
          <a:xfrm>
            <a:off x="7461689" y="1807446"/>
            <a:ext cx="479631" cy="369332"/>
          </a:xfrm>
          <a:prstGeom prst="rect">
            <a:avLst/>
          </a:prstGeom>
          <a:noFill/>
        </p:spPr>
        <p:txBody>
          <a:bodyPr wrap="none" rtlCol="0">
            <a:spAutoFit/>
          </a:bodyPr>
          <a:lstStyle/>
          <a:p>
            <a:pPr defTabSz="457200"/>
            <a:r>
              <a:rPr lang="en-US" b="1" dirty="0">
                <a:solidFill>
                  <a:srgbClr val="F06F34"/>
                </a:solidFill>
                <a:latin typeface="Helvetica" pitchFamily="2" charset="0"/>
              </a:rPr>
              <a:t> or </a:t>
            </a:r>
            <a:endParaRPr lang="en-US" dirty="0">
              <a:solidFill>
                <a:srgbClr val="0B3559"/>
              </a:solidFill>
              <a:latin typeface="Helvetica" pitchFamily="2" charset="0"/>
            </a:endParaRPr>
          </a:p>
        </p:txBody>
      </p:sp>
      <p:graphicFrame>
        <p:nvGraphicFramePr>
          <p:cNvPr id="87" name="Table 86">
            <a:extLst>
              <a:ext uri="{FF2B5EF4-FFF2-40B4-BE49-F238E27FC236}">
                <a16:creationId xmlns:a16="http://schemas.microsoft.com/office/drawing/2014/main" id="{B6162CBC-1F62-044E-A5CB-9835E720F2DD}"/>
              </a:ext>
            </a:extLst>
          </p:cNvPr>
          <p:cNvGraphicFramePr>
            <a:graphicFrameLocks noGrp="1"/>
          </p:cNvGraphicFramePr>
          <p:nvPr>
            <p:extLst>
              <p:ext uri="{D42A27DB-BD31-4B8C-83A1-F6EECF244321}">
                <p14:modId xmlns:p14="http://schemas.microsoft.com/office/powerpoint/2010/main" val="374501799"/>
              </p:ext>
            </p:extLst>
          </p:nvPr>
        </p:nvGraphicFramePr>
        <p:xfrm>
          <a:off x="8010345" y="1630431"/>
          <a:ext cx="697118" cy="767056"/>
        </p:xfrm>
        <a:graphic>
          <a:graphicData uri="http://schemas.openxmlformats.org/drawingml/2006/table">
            <a:tbl>
              <a:tblPr firstRow="1" bandRow="1"/>
              <a:tblGrid>
                <a:gridCol w="697118">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75%</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25%</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88" name="TextBox 87">
            <a:extLst>
              <a:ext uri="{FF2B5EF4-FFF2-40B4-BE49-F238E27FC236}">
                <a16:creationId xmlns:a16="http://schemas.microsoft.com/office/drawing/2014/main" id="{B5D5ED5F-28E0-1D32-7175-68CCF8F74566}"/>
              </a:ext>
            </a:extLst>
          </p:cNvPr>
          <p:cNvSpPr txBox="1"/>
          <p:nvPr/>
        </p:nvSpPr>
        <p:spPr>
          <a:xfrm>
            <a:off x="8719197" y="1821006"/>
            <a:ext cx="479631" cy="369332"/>
          </a:xfrm>
          <a:prstGeom prst="rect">
            <a:avLst/>
          </a:prstGeom>
          <a:noFill/>
        </p:spPr>
        <p:txBody>
          <a:bodyPr wrap="none" rtlCol="0">
            <a:spAutoFit/>
          </a:bodyPr>
          <a:lstStyle/>
          <a:p>
            <a:pPr defTabSz="457200"/>
            <a:r>
              <a:rPr lang="en-US" b="1" dirty="0">
                <a:solidFill>
                  <a:srgbClr val="F06F34"/>
                </a:solidFill>
                <a:latin typeface="Helvetica" pitchFamily="2" charset="0"/>
              </a:rPr>
              <a:t> or </a:t>
            </a:r>
            <a:endParaRPr lang="en-US" dirty="0">
              <a:solidFill>
                <a:srgbClr val="0B3559"/>
              </a:solidFill>
              <a:latin typeface="Helvetica" pitchFamily="2" charset="0"/>
            </a:endParaRPr>
          </a:p>
        </p:txBody>
      </p:sp>
      <p:graphicFrame>
        <p:nvGraphicFramePr>
          <p:cNvPr id="89" name="Table 88">
            <a:extLst>
              <a:ext uri="{FF2B5EF4-FFF2-40B4-BE49-F238E27FC236}">
                <a16:creationId xmlns:a16="http://schemas.microsoft.com/office/drawing/2014/main" id="{6180A849-4C61-71C5-616C-CB61F97C7AA9}"/>
              </a:ext>
            </a:extLst>
          </p:cNvPr>
          <p:cNvGraphicFramePr>
            <a:graphicFrameLocks noGrp="1"/>
          </p:cNvGraphicFramePr>
          <p:nvPr>
            <p:extLst>
              <p:ext uri="{D42A27DB-BD31-4B8C-83A1-F6EECF244321}">
                <p14:modId xmlns:p14="http://schemas.microsoft.com/office/powerpoint/2010/main" val="2870551569"/>
              </p:ext>
            </p:extLst>
          </p:nvPr>
        </p:nvGraphicFramePr>
        <p:xfrm>
          <a:off x="9274394" y="1637262"/>
          <a:ext cx="697118" cy="767056"/>
        </p:xfrm>
        <a:graphic>
          <a:graphicData uri="http://schemas.openxmlformats.org/drawingml/2006/table">
            <a:tbl>
              <a:tblPr firstRow="1" bandRow="1"/>
              <a:tblGrid>
                <a:gridCol w="697118">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10%</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90%</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90" name="Table 89">
            <a:extLst>
              <a:ext uri="{FF2B5EF4-FFF2-40B4-BE49-F238E27FC236}">
                <a16:creationId xmlns:a16="http://schemas.microsoft.com/office/drawing/2014/main" id="{6DA8BC8A-D7EF-B976-5A3B-984CAA7D7F41}"/>
              </a:ext>
            </a:extLst>
          </p:cNvPr>
          <p:cNvGraphicFramePr>
            <a:graphicFrameLocks noGrp="1"/>
          </p:cNvGraphicFramePr>
          <p:nvPr>
            <p:extLst>
              <p:ext uri="{D42A27DB-BD31-4B8C-83A1-F6EECF244321}">
                <p14:modId xmlns:p14="http://schemas.microsoft.com/office/powerpoint/2010/main" val="1015569625"/>
              </p:ext>
            </p:extLst>
          </p:nvPr>
        </p:nvGraphicFramePr>
        <p:xfrm>
          <a:off x="6625055" y="4616249"/>
          <a:ext cx="781414" cy="767056"/>
        </p:xfrm>
        <a:graphic>
          <a:graphicData uri="http://schemas.openxmlformats.org/drawingml/2006/table">
            <a:tbl>
              <a:tblPr firstRow="1" bandRow="1"/>
              <a:tblGrid>
                <a:gridCol w="781414">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25%</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50%</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91" name="TextBox 90">
            <a:extLst>
              <a:ext uri="{FF2B5EF4-FFF2-40B4-BE49-F238E27FC236}">
                <a16:creationId xmlns:a16="http://schemas.microsoft.com/office/drawing/2014/main" id="{6084F0D0-D0E2-0832-A5C7-8BE88491F718}"/>
              </a:ext>
            </a:extLst>
          </p:cNvPr>
          <p:cNvSpPr txBox="1"/>
          <p:nvPr/>
        </p:nvSpPr>
        <p:spPr>
          <a:xfrm>
            <a:off x="5542811" y="4662022"/>
            <a:ext cx="975447"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State-10</a:t>
            </a:r>
          </a:p>
        </p:txBody>
      </p:sp>
      <p:sp>
        <p:nvSpPr>
          <p:cNvPr id="92" name="TextBox 91">
            <a:extLst>
              <a:ext uri="{FF2B5EF4-FFF2-40B4-BE49-F238E27FC236}">
                <a16:creationId xmlns:a16="http://schemas.microsoft.com/office/drawing/2014/main" id="{8A9DFADE-26E2-8525-64D7-7151216B0C0E}"/>
              </a:ext>
            </a:extLst>
          </p:cNvPr>
          <p:cNvSpPr txBox="1"/>
          <p:nvPr/>
        </p:nvSpPr>
        <p:spPr>
          <a:xfrm>
            <a:off x="5542811" y="5013973"/>
            <a:ext cx="975447"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State-11</a:t>
            </a:r>
          </a:p>
        </p:txBody>
      </p:sp>
      <p:graphicFrame>
        <p:nvGraphicFramePr>
          <p:cNvPr id="93" name="Table 92">
            <a:extLst>
              <a:ext uri="{FF2B5EF4-FFF2-40B4-BE49-F238E27FC236}">
                <a16:creationId xmlns:a16="http://schemas.microsoft.com/office/drawing/2014/main" id="{5D68715E-04E6-6D5F-1FAA-99ABD7467AD2}"/>
              </a:ext>
            </a:extLst>
          </p:cNvPr>
          <p:cNvGraphicFramePr>
            <a:graphicFrameLocks noGrp="1"/>
          </p:cNvGraphicFramePr>
          <p:nvPr>
            <p:extLst>
              <p:ext uri="{D42A27DB-BD31-4B8C-83A1-F6EECF244321}">
                <p14:modId xmlns:p14="http://schemas.microsoft.com/office/powerpoint/2010/main" val="3786141507"/>
              </p:ext>
            </p:extLst>
          </p:nvPr>
        </p:nvGraphicFramePr>
        <p:xfrm>
          <a:off x="6625055" y="3849193"/>
          <a:ext cx="781414" cy="767056"/>
        </p:xfrm>
        <a:graphic>
          <a:graphicData uri="http://schemas.openxmlformats.org/drawingml/2006/table">
            <a:tbl>
              <a:tblPr firstRow="1" bandRow="1"/>
              <a:tblGrid>
                <a:gridCol w="781414">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8%</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17%</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94" name="TextBox 93">
            <a:extLst>
              <a:ext uri="{FF2B5EF4-FFF2-40B4-BE49-F238E27FC236}">
                <a16:creationId xmlns:a16="http://schemas.microsoft.com/office/drawing/2014/main" id="{E2650D79-F70D-32B0-BC0D-72A94D297AF8}"/>
              </a:ext>
            </a:extLst>
          </p:cNvPr>
          <p:cNvSpPr txBox="1"/>
          <p:nvPr/>
        </p:nvSpPr>
        <p:spPr>
          <a:xfrm>
            <a:off x="5542811" y="3894966"/>
            <a:ext cx="975447"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State-00</a:t>
            </a:r>
          </a:p>
        </p:txBody>
      </p:sp>
      <p:sp>
        <p:nvSpPr>
          <p:cNvPr id="95" name="TextBox 94">
            <a:extLst>
              <a:ext uri="{FF2B5EF4-FFF2-40B4-BE49-F238E27FC236}">
                <a16:creationId xmlns:a16="http://schemas.microsoft.com/office/drawing/2014/main" id="{4A456698-93C3-3E2F-084D-84E4C29AFB2E}"/>
              </a:ext>
            </a:extLst>
          </p:cNvPr>
          <p:cNvSpPr txBox="1"/>
          <p:nvPr/>
        </p:nvSpPr>
        <p:spPr>
          <a:xfrm>
            <a:off x="5542811" y="4246917"/>
            <a:ext cx="975447"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State-01</a:t>
            </a:r>
          </a:p>
        </p:txBody>
      </p:sp>
      <p:grpSp>
        <p:nvGrpSpPr>
          <p:cNvPr id="96" name="Group 95">
            <a:extLst>
              <a:ext uri="{FF2B5EF4-FFF2-40B4-BE49-F238E27FC236}">
                <a16:creationId xmlns:a16="http://schemas.microsoft.com/office/drawing/2014/main" id="{EDB8602A-5514-E427-F1E6-F6B257148E9A}"/>
              </a:ext>
            </a:extLst>
          </p:cNvPr>
          <p:cNvGrpSpPr/>
          <p:nvPr/>
        </p:nvGrpSpPr>
        <p:grpSpPr>
          <a:xfrm>
            <a:off x="6919463" y="3427234"/>
            <a:ext cx="2998192" cy="379907"/>
            <a:chOff x="5306821" y="1911327"/>
            <a:chExt cx="2998192" cy="379907"/>
          </a:xfrm>
        </p:grpSpPr>
        <p:sp>
          <p:nvSpPr>
            <p:cNvPr id="97" name="TextBox 96">
              <a:extLst>
                <a:ext uri="{FF2B5EF4-FFF2-40B4-BE49-F238E27FC236}">
                  <a16:creationId xmlns:a16="http://schemas.microsoft.com/office/drawing/2014/main" id="{41E5D6CC-8B1D-746F-BFD2-49ECABFB96D9}"/>
                </a:ext>
              </a:extLst>
            </p:cNvPr>
            <p:cNvSpPr txBox="1"/>
            <p:nvPr/>
          </p:nvSpPr>
          <p:spPr>
            <a:xfrm>
              <a:off x="5306821" y="1911327"/>
              <a:ext cx="2306566"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A system with 2 qubits</a:t>
              </a:r>
            </a:p>
          </p:txBody>
        </p:sp>
        <p:sp>
          <p:nvSpPr>
            <p:cNvPr id="98" name="TextBox 97">
              <a:extLst>
                <a:ext uri="{FF2B5EF4-FFF2-40B4-BE49-F238E27FC236}">
                  <a16:creationId xmlns:a16="http://schemas.microsoft.com/office/drawing/2014/main" id="{978F4C46-83C3-07EC-7A84-01343222A60F}"/>
                </a:ext>
              </a:extLst>
            </p:cNvPr>
            <p:cNvSpPr txBox="1"/>
            <p:nvPr/>
          </p:nvSpPr>
          <p:spPr>
            <a:xfrm>
              <a:off x="7450292" y="1921902"/>
              <a:ext cx="854721"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06F34"/>
                  </a:solidFill>
                  <a:effectLst/>
                  <a:uLnTx/>
                  <a:uFillTx/>
                  <a:latin typeface="Helvetica" pitchFamily="2" charset="0"/>
                </a:rPr>
                <a:t>(q</a:t>
              </a:r>
              <a:r>
                <a:rPr kumimoji="0" lang="en-US" sz="1800" b="1" i="0" u="none" strike="noStrike" kern="0" cap="none" spc="0" normalizeH="0" baseline="-25000" noProof="0" dirty="0">
                  <a:ln>
                    <a:noFill/>
                  </a:ln>
                  <a:solidFill>
                    <a:srgbClr val="F06F34"/>
                  </a:solidFill>
                  <a:effectLst/>
                  <a:uLnTx/>
                  <a:uFillTx/>
                  <a:latin typeface="Helvetica" pitchFamily="2" charset="0"/>
                </a:rPr>
                <a:t>2</a:t>
              </a:r>
              <a:r>
                <a:rPr kumimoji="0" lang="en-US" sz="1800" b="1" i="0" u="none" strike="noStrike" kern="0" cap="none" spc="0" normalizeH="0" baseline="0" noProof="0" dirty="0">
                  <a:ln>
                    <a:noFill/>
                  </a:ln>
                  <a:solidFill>
                    <a:srgbClr val="F06F34"/>
                  </a:solidFill>
                  <a:effectLst/>
                  <a:uLnTx/>
                  <a:uFillTx/>
                  <a:latin typeface="Helvetica" pitchFamily="2" charset="0"/>
                </a:rPr>
                <a:t>,q</a:t>
              </a:r>
              <a:r>
                <a:rPr kumimoji="0" lang="en-US" sz="1800" b="1" i="0" u="none" strike="noStrike" kern="0" cap="none" spc="0" normalizeH="0" baseline="-25000" noProof="0" dirty="0">
                  <a:ln>
                    <a:noFill/>
                  </a:ln>
                  <a:solidFill>
                    <a:srgbClr val="F06F34"/>
                  </a:solidFill>
                  <a:effectLst/>
                  <a:uLnTx/>
                  <a:uFillTx/>
                  <a:latin typeface="Helvetica" pitchFamily="2" charset="0"/>
                </a:rPr>
                <a:t>1</a:t>
              </a:r>
              <a:r>
                <a:rPr kumimoji="0" lang="en-US" sz="1800" b="1" i="0" u="none" strike="noStrike" kern="0" cap="none" spc="0" normalizeH="0" baseline="0" noProof="0" dirty="0">
                  <a:ln>
                    <a:noFill/>
                  </a:ln>
                  <a:solidFill>
                    <a:srgbClr val="F06F34"/>
                  </a:solidFill>
                  <a:effectLst/>
                  <a:uLnTx/>
                  <a:uFillTx/>
                  <a:latin typeface="Helvetica" pitchFamily="2" charset="0"/>
                </a:rPr>
                <a:t>)</a:t>
              </a:r>
              <a:endParaRPr kumimoji="0" lang="en-US" sz="1800" b="0" i="0" u="none" strike="noStrike" kern="0" cap="none" spc="0" normalizeH="0" baseline="0" noProof="0" dirty="0">
                <a:ln>
                  <a:noFill/>
                </a:ln>
                <a:solidFill>
                  <a:srgbClr val="0B3559"/>
                </a:solidFill>
                <a:effectLst/>
                <a:uLnTx/>
                <a:uFillTx/>
                <a:latin typeface="Helvetica" pitchFamily="2" charset="0"/>
              </a:endParaRPr>
            </a:p>
          </p:txBody>
        </p:sp>
      </p:grpSp>
      <p:graphicFrame>
        <p:nvGraphicFramePr>
          <p:cNvPr id="99" name="Table 98">
            <a:extLst>
              <a:ext uri="{FF2B5EF4-FFF2-40B4-BE49-F238E27FC236}">
                <a16:creationId xmlns:a16="http://schemas.microsoft.com/office/drawing/2014/main" id="{5F7048DC-56F1-15E6-12ED-65A49EC2024F}"/>
              </a:ext>
            </a:extLst>
          </p:cNvPr>
          <p:cNvGraphicFramePr>
            <a:graphicFrameLocks noGrp="1"/>
          </p:cNvGraphicFramePr>
          <p:nvPr>
            <p:extLst>
              <p:ext uri="{D42A27DB-BD31-4B8C-83A1-F6EECF244321}">
                <p14:modId xmlns:p14="http://schemas.microsoft.com/office/powerpoint/2010/main" val="3337017983"/>
              </p:ext>
            </p:extLst>
          </p:nvPr>
        </p:nvGraphicFramePr>
        <p:xfrm>
          <a:off x="9621258" y="4655262"/>
          <a:ext cx="781414" cy="767056"/>
        </p:xfrm>
        <a:graphic>
          <a:graphicData uri="http://schemas.openxmlformats.org/drawingml/2006/table">
            <a:tbl>
              <a:tblPr firstRow="1" bandRow="1"/>
              <a:tblGrid>
                <a:gridCol w="781414">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17%</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8%</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00" name="TextBox 99">
            <a:extLst>
              <a:ext uri="{FF2B5EF4-FFF2-40B4-BE49-F238E27FC236}">
                <a16:creationId xmlns:a16="http://schemas.microsoft.com/office/drawing/2014/main" id="{2BDC9AED-3DAE-C25D-C838-E74D8B1BBF43}"/>
              </a:ext>
            </a:extLst>
          </p:cNvPr>
          <p:cNvSpPr txBox="1"/>
          <p:nvPr/>
        </p:nvSpPr>
        <p:spPr>
          <a:xfrm>
            <a:off x="8539014" y="4701035"/>
            <a:ext cx="975447"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State-10</a:t>
            </a:r>
          </a:p>
        </p:txBody>
      </p:sp>
      <p:sp>
        <p:nvSpPr>
          <p:cNvPr id="101" name="TextBox 100">
            <a:extLst>
              <a:ext uri="{FF2B5EF4-FFF2-40B4-BE49-F238E27FC236}">
                <a16:creationId xmlns:a16="http://schemas.microsoft.com/office/drawing/2014/main" id="{23379698-6503-2D88-9BB4-17D95BD7DFCE}"/>
              </a:ext>
            </a:extLst>
          </p:cNvPr>
          <p:cNvSpPr txBox="1"/>
          <p:nvPr/>
        </p:nvSpPr>
        <p:spPr>
          <a:xfrm>
            <a:off x="8539014" y="5052986"/>
            <a:ext cx="975447"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State-11</a:t>
            </a:r>
          </a:p>
        </p:txBody>
      </p:sp>
      <p:graphicFrame>
        <p:nvGraphicFramePr>
          <p:cNvPr id="102" name="Table 101">
            <a:extLst>
              <a:ext uri="{FF2B5EF4-FFF2-40B4-BE49-F238E27FC236}">
                <a16:creationId xmlns:a16="http://schemas.microsoft.com/office/drawing/2014/main" id="{7F6B892C-C2B7-3AEA-E9A1-54213BC94B17}"/>
              </a:ext>
            </a:extLst>
          </p:cNvPr>
          <p:cNvGraphicFramePr>
            <a:graphicFrameLocks noGrp="1"/>
          </p:cNvGraphicFramePr>
          <p:nvPr>
            <p:extLst>
              <p:ext uri="{D42A27DB-BD31-4B8C-83A1-F6EECF244321}">
                <p14:modId xmlns:p14="http://schemas.microsoft.com/office/powerpoint/2010/main" val="191862535"/>
              </p:ext>
            </p:extLst>
          </p:nvPr>
        </p:nvGraphicFramePr>
        <p:xfrm>
          <a:off x="9621258" y="3888206"/>
          <a:ext cx="781414" cy="767056"/>
        </p:xfrm>
        <a:graphic>
          <a:graphicData uri="http://schemas.openxmlformats.org/drawingml/2006/table">
            <a:tbl>
              <a:tblPr firstRow="1" bandRow="1"/>
              <a:tblGrid>
                <a:gridCol w="781414">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50%</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104210"/>
                          </a:solidFill>
                        </a:rPr>
                        <a:t>25%</a:t>
                      </a:r>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03" name="TextBox 102">
            <a:extLst>
              <a:ext uri="{FF2B5EF4-FFF2-40B4-BE49-F238E27FC236}">
                <a16:creationId xmlns:a16="http://schemas.microsoft.com/office/drawing/2014/main" id="{53A8C256-A496-3287-D86A-B582D384287E}"/>
              </a:ext>
            </a:extLst>
          </p:cNvPr>
          <p:cNvSpPr txBox="1"/>
          <p:nvPr/>
        </p:nvSpPr>
        <p:spPr>
          <a:xfrm>
            <a:off x="8539014" y="3933979"/>
            <a:ext cx="975447"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State-00</a:t>
            </a:r>
          </a:p>
        </p:txBody>
      </p:sp>
      <p:sp>
        <p:nvSpPr>
          <p:cNvPr id="104" name="TextBox 103">
            <a:extLst>
              <a:ext uri="{FF2B5EF4-FFF2-40B4-BE49-F238E27FC236}">
                <a16:creationId xmlns:a16="http://schemas.microsoft.com/office/drawing/2014/main" id="{A6F8E859-FCDB-0DE9-F579-5EE95BAE2BFE}"/>
              </a:ext>
            </a:extLst>
          </p:cNvPr>
          <p:cNvSpPr txBox="1"/>
          <p:nvPr/>
        </p:nvSpPr>
        <p:spPr>
          <a:xfrm>
            <a:off x="8539014" y="4285930"/>
            <a:ext cx="975447"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State-01</a:t>
            </a:r>
          </a:p>
        </p:txBody>
      </p:sp>
      <p:grpSp>
        <p:nvGrpSpPr>
          <p:cNvPr id="105" name="Group 104">
            <a:extLst>
              <a:ext uri="{FF2B5EF4-FFF2-40B4-BE49-F238E27FC236}">
                <a16:creationId xmlns:a16="http://schemas.microsoft.com/office/drawing/2014/main" id="{BD573D3A-3A86-C50A-CE95-5DAF2474DA68}"/>
              </a:ext>
            </a:extLst>
          </p:cNvPr>
          <p:cNvGrpSpPr/>
          <p:nvPr/>
        </p:nvGrpSpPr>
        <p:grpSpPr>
          <a:xfrm>
            <a:off x="7562541" y="4246917"/>
            <a:ext cx="774415" cy="903082"/>
            <a:chOff x="5949899" y="2706119"/>
            <a:chExt cx="774415" cy="927973"/>
          </a:xfrm>
        </p:grpSpPr>
        <p:sp>
          <p:nvSpPr>
            <p:cNvPr id="106" name="Isosceles Triangle 56">
              <a:extLst>
                <a:ext uri="{FF2B5EF4-FFF2-40B4-BE49-F238E27FC236}">
                  <a16:creationId xmlns:a16="http://schemas.microsoft.com/office/drawing/2014/main" id="{96B31507-7802-D726-DCC2-1F9300E95DD7}"/>
                </a:ext>
              </a:extLst>
            </p:cNvPr>
            <p:cNvSpPr/>
            <p:nvPr/>
          </p:nvSpPr>
          <p:spPr>
            <a:xfrm rot="5400000">
              <a:off x="6213383" y="2771628"/>
              <a:ext cx="433236" cy="302217"/>
            </a:xfrm>
            <a:prstGeom prst="triangle">
              <a:avLst/>
            </a:prstGeom>
            <a:gradFill rotWithShape="1">
              <a:gsLst>
                <a:gs pos="0">
                  <a:srgbClr val="F7C145">
                    <a:tint val="100000"/>
                    <a:shade val="100000"/>
                    <a:satMod val="130000"/>
                  </a:srgbClr>
                </a:gs>
                <a:gs pos="100000">
                  <a:srgbClr val="F7C145">
                    <a:tint val="50000"/>
                    <a:shade val="100000"/>
                    <a:satMod val="350000"/>
                  </a:srgbClr>
                </a:gs>
              </a:gsLst>
              <a:lin ang="16200000" scaled="0"/>
            </a:gradFill>
            <a:ln w="9525" cap="flat" cmpd="sng" algn="ctr">
              <a:solidFill>
                <a:srgbClr val="F7C14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7" name="Oval 106">
              <a:extLst>
                <a:ext uri="{FF2B5EF4-FFF2-40B4-BE49-F238E27FC236}">
                  <a16:creationId xmlns:a16="http://schemas.microsoft.com/office/drawing/2014/main" id="{AA57E0C5-30EC-D7A7-8131-86100FC7D572}"/>
                </a:ext>
              </a:extLst>
            </p:cNvPr>
            <p:cNvSpPr/>
            <p:nvPr/>
          </p:nvSpPr>
          <p:spPr>
            <a:xfrm>
              <a:off x="6577168" y="2845012"/>
              <a:ext cx="137283" cy="151312"/>
            </a:xfrm>
            <a:prstGeom prst="ellipse">
              <a:avLst/>
            </a:prstGeom>
            <a:gradFill rotWithShape="1">
              <a:gsLst>
                <a:gs pos="0">
                  <a:srgbClr val="F7C145">
                    <a:tint val="100000"/>
                    <a:shade val="100000"/>
                    <a:satMod val="130000"/>
                  </a:srgbClr>
                </a:gs>
                <a:gs pos="100000">
                  <a:srgbClr val="F7C145">
                    <a:tint val="50000"/>
                    <a:shade val="100000"/>
                    <a:satMod val="350000"/>
                  </a:srgbClr>
                </a:gs>
              </a:gsLst>
              <a:lin ang="16200000" scaled="0"/>
            </a:gradFill>
            <a:ln w="9525" cap="flat" cmpd="sng" algn="ctr">
              <a:solidFill>
                <a:srgbClr val="F7C14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08" name="Isosceles Triangle 58">
              <a:extLst>
                <a:ext uri="{FF2B5EF4-FFF2-40B4-BE49-F238E27FC236}">
                  <a16:creationId xmlns:a16="http://schemas.microsoft.com/office/drawing/2014/main" id="{A8E68577-5DA0-5113-1DE0-4895B56701AB}"/>
                </a:ext>
              </a:extLst>
            </p:cNvPr>
            <p:cNvSpPr/>
            <p:nvPr/>
          </p:nvSpPr>
          <p:spPr>
            <a:xfrm rot="5400000">
              <a:off x="6223246" y="3266365"/>
              <a:ext cx="433236" cy="302217"/>
            </a:xfrm>
            <a:prstGeom prst="triangle">
              <a:avLst/>
            </a:prstGeom>
            <a:gradFill rotWithShape="1">
              <a:gsLst>
                <a:gs pos="0">
                  <a:srgbClr val="F7C145">
                    <a:tint val="100000"/>
                    <a:shade val="100000"/>
                    <a:satMod val="130000"/>
                  </a:srgbClr>
                </a:gs>
                <a:gs pos="100000">
                  <a:srgbClr val="F7C145">
                    <a:tint val="50000"/>
                    <a:shade val="100000"/>
                    <a:satMod val="350000"/>
                  </a:srgbClr>
                </a:gs>
              </a:gsLst>
              <a:lin ang="16200000" scaled="0"/>
            </a:gradFill>
            <a:ln w="9525" cap="flat" cmpd="sng" algn="ctr">
              <a:solidFill>
                <a:srgbClr val="F7C14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9" name="Oval 108">
              <a:extLst>
                <a:ext uri="{FF2B5EF4-FFF2-40B4-BE49-F238E27FC236}">
                  <a16:creationId xmlns:a16="http://schemas.microsoft.com/office/drawing/2014/main" id="{36EFF911-A27C-25DB-4205-09B728C06FEF}"/>
                </a:ext>
              </a:extLst>
            </p:cNvPr>
            <p:cNvSpPr/>
            <p:nvPr/>
          </p:nvSpPr>
          <p:spPr>
            <a:xfrm>
              <a:off x="6587031" y="3339749"/>
              <a:ext cx="137283" cy="151312"/>
            </a:xfrm>
            <a:prstGeom prst="ellipse">
              <a:avLst/>
            </a:prstGeom>
            <a:gradFill rotWithShape="1">
              <a:gsLst>
                <a:gs pos="0">
                  <a:srgbClr val="F7C145">
                    <a:tint val="100000"/>
                    <a:shade val="100000"/>
                    <a:satMod val="130000"/>
                  </a:srgbClr>
                </a:gs>
                <a:gs pos="100000">
                  <a:srgbClr val="F7C145">
                    <a:tint val="50000"/>
                    <a:shade val="100000"/>
                    <a:satMod val="350000"/>
                  </a:srgbClr>
                </a:gs>
              </a:gsLst>
              <a:lin ang="16200000" scaled="0"/>
            </a:gradFill>
            <a:ln w="9525" cap="flat" cmpd="sng" algn="ctr">
              <a:solidFill>
                <a:srgbClr val="F7C14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cxnSp>
          <p:nvCxnSpPr>
            <p:cNvPr id="110" name="Straight Connector 109">
              <a:extLst>
                <a:ext uri="{FF2B5EF4-FFF2-40B4-BE49-F238E27FC236}">
                  <a16:creationId xmlns:a16="http://schemas.microsoft.com/office/drawing/2014/main" id="{E95D6816-7056-3C7C-4ADD-37F6B4D11A88}"/>
                </a:ext>
              </a:extLst>
            </p:cNvPr>
            <p:cNvCxnSpPr>
              <a:endCxn id="106" idx="3"/>
            </p:cNvCxnSpPr>
            <p:nvPr/>
          </p:nvCxnSpPr>
          <p:spPr>
            <a:xfrm>
              <a:off x="5963704" y="2922737"/>
              <a:ext cx="315189" cy="0"/>
            </a:xfrm>
            <a:prstGeom prst="line">
              <a:avLst/>
            </a:prstGeom>
            <a:noFill/>
            <a:ln w="25400" cap="flat" cmpd="sng" algn="ctr">
              <a:solidFill>
                <a:srgbClr val="F7C145"/>
              </a:solidFill>
              <a:prstDash val="solid"/>
            </a:ln>
            <a:effectLst>
              <a:outerShdw blurRad="40000" dist="20000" dir="5400000" rotWithShape="0">
                <a:srgbClr val="000000">
                  <a:alpha val="38000"/>
                </a:srgbClr>
              </a:outerShdw>
            </a:effectLst>
          </p:spPr>
        </p:cxnSp>
        <p:cxnSp>
          <p:nvCxnSpPr>
            <p:cNvPr id="111" name="Straight Connector 110">
              <a:extLst>
                <a:ext uri="{FF2B5EF4-FFF2-40B4-BE49-F238E27FC236}">
                  <a16:creationId xmlns:a16="http://schemas.microsoft.com/office/drawing/2014/main" id="{EE59E5FE-0EEA-858A-D51F-D49ADD5702DA}"/>
                </a:ext>
              </a:extLst>
            </p:cNvPr>
            <p:cNvCxnSpPr/>
            <p:nvPr/>
          </p:nvCxnSpPr>
          <p:spPr>
            <a:xfrm>
              <a:off x="5949899" y="3422046"/>
              <a:ext cx="315189" cy="0"/>
            </a:xfrm>
            <a:prstGeom prst="line">
              <a:avLst/>
            </a:prstGeom>
            <a:noFill/>
            <a:ln w="25400" cap="flat" cmpd="sng" algn="ctr">
              <a:solidFill>
                <a:srgbClr val="F7C145"/>
              </a:solidFill>
              <a:prstDash val="solid"/>
            </a:ln>
            <a:effectLst>
              <a:outerShdw blurRad="40000" dist="20000" dir="5400000" rotWithShape="0">
                <a:srgbClr val="000000">
                  <a:alpha val="38000"/>
                </a:srgbClr>
              </a:outerShdw>
            </a:effectLst>
          </p:spPr>
        </p:cxnSp>
      </p:grpSp>
      <p:sp>
        <p:nvSpPr>
          <p:cNvPr id="112" name="TextBox 111">
            <a:extLst>
              <a:ext uri="{FF2B5EF4-FFF2-40B4-BE49-F238E27FC236}">
                <a16:creationId xmlns:a16="http://schemas.microsoft.com/office/drawing/2014/main" id="{F95D03DC-0AF2-CEA2-846A-F048115119E8}"/>
              </a:ext>
            </a:extLst>
          </p:cNvPr>
          <p:cNvSpPr txBox="1"/>
          <p:nvPr/>
        </p:nvSpPr>
        <p:spPr>
          <a:xfrm>
            <a:off x="7576346" y="3838890"/>
            <a:ext cx="839743" cy="369332"/>
          </a:xfrm>
          <a:prstGeom prst="rect">
            <a:avLst/>
          </a:prstGeom>
          <a:solidFill>
            <a:srgbClr val="000000"/>
          </a:solid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rPr>
              <a:t>X-Gate</a:t>
            </a:r>
          </a:p>
        </p:txBody>
      </p:sp>
      <p:cxnSp>
        <p:nvCxnSpPr>
          <p:cNvPr id="113" name="Straight Connector 112">
            <a:extLst>
              <a:ext uri="{FF2B5EF4-FFF2-40B4-BE49-F238E27FC236}">
                <a16:creationId xmlns:a16="http://schemas.microsoft.com/office/drawing/2014/main" id="{E9B45471-F3DD-605D-74E3-13747321A460}"/>
              </a:ext>
            </a:extLst>
          </p:cNvPr>
          <p:cNvCxnSpPr>
            <a:cxnSpLocks/>
          </p:cNvCxnSpPr>
          <p:nvPr/>
        </p:nvCxnSpPr>
        <p:spPr>
          <a:xfrm>
            <a:off x="8327093" y="4460716"/>
            <a:ext cx="157042" cy="0"/>
          </a:xfrm>
          <a:prstGeom prst="line">
            <a:avLst/>
          </a:prstGeom>
          <a:noFill/>
          <a:ln w="25400" cap="flat" cmpd="sng" algn="ctr">
            <a:solidFill>
              <a:srgbClr val="F7C145"/>
            </a:solidFill>
            <a:prstDash val="solid"/>
          </a:ln>
          <a:effectLst>
            <a:outerShdw blurRad="40000" dist="20000" dir="5400000" rotWithShape="0">
              <a:srgbClr val="000000">
                <a:alpha val="38000"/>
              </a:srgbClr>
            </a:outerShdw>
          </a:effectLst>
        </p:spPr>
      </p:cxnSp>
      <p:cxnSp>
        <p:nvCxnSpPr>
          <p:cNvPr id="114" name="Straight Connector 113">
            <a:extLst>
              <a:ext uri="{FF2B5EF4-FFF2-40B4-BE49-F238E27FC236}">
                <a16:creationId xmlns:a16="http://schemas.microsoft.com/office/drawing/2014/main" id="{5BEB6824-0658-90CC-569C-87E28616AAC4}"/>
              </a:ext>
            </a:extLst>
          </p:cNvPr>
          <p:cNvCxnSpPr>
            <a:cxnSpLocks/>
          </p:cNvCxnSpPr>
          <p:nvPr/>
        </p:nvCxnSpPr>
        <p:spPr>
          <a:xfrm>
            <a:off x="8327093" y="4943641"/>
            <a:ext cx="157042" cy="0"/>
          </a:xfrm>
          <a:prstGeom prst="line">
            <a:avLst/>
          </a:prstGeom>
          <a:noFill/>
          <a:ln w="25400" cap="flat" cmpd="sng" algn="ctr">
            <a:solidFill>
              <a:srgbClr val="F7C145"/>
            </a:solidFill>
            <a:prstDash val="solid"/>
          </a:ln>
          <a:effectLst>
            <a:outerShdw blurRad="40000" dist="20000" dir="5400000" rotWithShape="0">
              <a:srgbClr val="000000">
                <a:alpha val="38000"/>
              </a:srgbClr>
            </a:outerShdw>
          </a:effectLst>
        </p:spPr>
      </p:cxnSp>
      <p:sp>
        <p:nvSpPr>
          <p:cNvPr id="116" name="TextBox 115">
            <a:extLst>
              <a:ext uri="{FF2B5EF4-FFF2-40B4-BE49-F238E27FC236}">
                <a16:creationId xmlns:a16="http://schemas.microsoft.com/office/drawing/2014/main" id="{468212AB-F4D1-07AB-15E9-791DEDED24A4}"/>
              </a:ext>
            </a:extLst>
          </p:cNvPr>
          <p:cNvSpPr txBox="1"/>
          <p:nvPr/>
        </p:nvSpPr>
        <p:spPr>
          <a:xfrm>
            <a:off x="3051313" y="3247647"/>
            <a:ext cx="6102626" cy="369332"/>
          </a:xfrm>
          <a:prstGeom prst="rect">
            <a:avLst/>
          </a:prstGeom>
          <a:noFill/>
        </p:spPr>
        <p:txBody>
          <a:bodyPr wrap="square">
            <a:spAutoFit/>
          </a:bodyPr>
          <a:lstStyle/>
          <a:p>
            <a:r>
              <a:rPr lang="en-US" sz="1800" b="1" spc="-300" dirty="0">
                <a:solidFill>
                  <a:srgbClr val="5C9BA4"/>
                </a:solidFill>
                <a:ea typeface="Cambria Math" panose="02040503050406030204" pitchFamily="18" charset="0"/>
              </a:rPr>
              <a:t>+</a:t>
            </a:r>
            <a:r>
              <a:rPr lang="en-US" sz="1800" b="1" dirty="0">
                <a:solidFill>
                  <a:srgbClr val="0B3559"/>
                </a:solidFill>
                <a:ea typeface="Cambria Math" panose="02040503050406030204" pitchFamily="18" charset="0"/>
              </a:rPr>
              <a:t> </a:t>
            </a:r>
            <a:endParaRPr lang="en-US" dirty="0"/>
          </a:p>
        </p:txBody>
      </p:sp>
    </p:spTree>
    <p:extLst>
      <p:ext uri="{BB962C8B-B14F-4D97-AF65-F5344CB8AC3E}">
        <p14:creationId xmlns:p14="http://schemas.microsoft.com/office/powerpoint/2010/main" val="277029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wipe(down)">
                                      <p:cBhvr>
                                        <p:cTn id="43" dur="500"/>
                                        <p:tgtEl>
                                          <p:spTgt spid="112"/>
                                        </p:tgtEl>
                                      </p:cBhvr>
                                    </p:animEffect>
                                  </p:childTnLst>
                                </p:cTn>
                              </p:par>
                              <p:par>
                                <p:cTn id="44" presetID="1"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1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1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99"/>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0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01"/>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02"/>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0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2" grpId="0"/>
      <p:bldP spid="84" grpId="0"/>
      <p:bldP spid="85" grpId="0"/>
      <p:bldP spid="88" grpId="0"/>
      <p:bldP spid="91" grpId="0"/>
      <p:bldP spid="92" grpId="0"/>
      <p:bldP spid="94" grpId="0"/>
      <p:bldP spid="95" grpId="0"/>
      <p:bldP spid="100" grpId="0"/>
      <p:bldP spid="101" grpId="0"/>
      <p:bldP spid="103" grpId="0"/>
      <p:bldP spid="104" grpId="0"/>
      <p:bldP spid="1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BE5700"/>
                </a:solidFill>
              </a:rPr>
              <a:t>Qubit Representation Using Complex Vectors</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02"/>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A system with </a:t>
            </a:r>
            <a:r>
              <a:rPr kumimoji="0" lang="en-US" sz="2400" b="0" i="1" u="none" strike="noStrike" kern="0" cap="none" spc="0" normalizeH="0" baseline="0" noProof="0" dirty="0">
                <a:ln>
                  <a:noFill/>
                </a:ln>
                <a:solidFill>
                  <a:prstClr val="white"/>
                </a:solidFill>
                <a:effectLst/>
                <a:uLnTx/>
                <a:uFillTx/>
                <a:latin typeface="Calibri"/>
                <a:ea typeface="+mn-ea"/>
                <a:cs typeface="+mn-cs"/>
              </a:rPr>
              <a:t>N</a:t>
            </a:r>
            <a:r>
              <a:rPr kumimoji="0" lang="en-US" sz="2400" b="0" i="0" u="none" strike="noStrike" kern="0" cap="none" spc="0" normalizeH="0" baseline="0" noProof="0" dirty="0">
                <a:ln>
                  <a:noFill/>
                </a:ln>
                <a:solidFill>
                  <a:prstClr val="white"/>
                </a:solidFill>
                <a:effectLst/>
                <a:uLnTx/>
                <a:uFillTx/>
                <a:latin typeface="Calibri"/>
                <a:ea typeface="+mn-ea"/>
                <a:cs typeface="+mn-cs"/>
              </a:rPr>
              <a:t> qubits can simultaneously exist in 2</a:t>
            </a:r>
            <a:r>
              <a:rPr kumimoji="0" lang="en-US" sz="2400" b="0" i="1" u="none" strike="noStrike" kern="0" cap="none" spc="0" normalizeH="0" baseline="30000" noProof="0" dirty="0">
                <a:ln>
                  <a:noFill/>
                </a:ln>
                <a:solidFill>
                  <a:prstClr val="white"/>
                </a:solidFill>
                <a:effectLst/>
                <a:uLnTx/>
                <a:uFillTx/>
                <a:latin typeface="Calibri"/>
                <a:ea typeface="+mn-ea"/>
                <a:cs typeface="+mn-cs"/>
              </a:rPr>
              <a:t>N</a:t>
            </a:r>
            <a:r>
              <a:rPr kumimoji="0" lang="en-US" sz="2400" b="0" i="0" u="none" strike="noStrike" kern="0" cap="none" spc="0" normalizeH="0" baseline="0" noProof="0" dirty="0">
                <a:ln>
                  <a:noFill/>
                </a:ln>
                <a:solidFill>
                  <a:prstClr val="white"/>
                </a:solidFill>
                <a:effectLst/>
                <a:uLnTx/>
                <a:uFillTx/>
                <a:latin typeface="Calibri"/>
                <a:ea typeface="+mn-ea"/>
                <a:cs typeface="+mn-cs"/>
              </a:rPr>
              <a:t> states</a:t>
            </a:r>
          </a:p>
        </p:txBody>
      </p:sp>
      <p:sp>
        <p:nvSpPr>
          <p:cNvPr id="22" name="Rounded Rectangle 21">
            <a:extLst>
              <a:ext uri="{FF2B5EF4-FFF2-40B4-BE49-F238E27FC236}">
                <a16:creationId xmlns:a16="http://schemas.microsoft.com/office/drawing/2014/main" id="{107CDF0F-CEE3-359A-F8EE-B71B10F2C536}"/>
              </a:ext>
            </a:extLst>
          </p:cNvPr>
          <p:cNvSpPr/>
          <p:nvPr/>
        </p:nvSpPr>
        <p:spPr>
          <a:xfrm>
            <a:off x="1523997" y="1711208"/>
            <a:ext cx="2566339" cy="520411"/>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200" b="1" dirty="0">
                <a:solidFill>
                  <a:schemeClr val="bg1"/>
                </a:solidFill>
                <a:latin typeface="Calibri" panose="020F0502020204030204" pitchFamily="34" charset="0"/>
                <a:cs typeface="Calibri" panose="020F0502020204030204" pitchFamily="34" charset="0"/>
              </a:rPr>
              <a:t>Qubit Notations</a:t>
            </a:r>
          </a:p>
        </p:txBody>
      </p:sp>
      <p:graphicFrame>
        <p:nvGraphicFramePr>
          <p:cNvPr id="23" name="Table 22">
            <a:extLst>
              <a:ext uri="{FF2B5EF4-FFF2-40B4-BE49-F238E27FC236}">
                <a16:creationId xmlns:a16="http://schemas.microsoft.com/office/drawing/2014/main" id="{7040CE2D-95B3-6056-7464-EA62123F6417}"/>
              </a:ext>
            </a:extLst>
          </p:cNvPr>
          <p:cNvGraphicFramePr>
            <a:graphicFrameLocks noGrp="1"/>
          </p:cNvGraphicFramePr>
          <p:nvPr>
            <p:extLst>
              <p:ext uri="{D42A27DB-BD31-4B8C-83A1-F6EECF244321}">
                <p14:modId xmlns:p14="http://schemas.microsoft.com/office/powerpoint/2010/main" val="1605535658"/>
              </p:ext>
            </p:extLst>
          </p:nvPr>
        </p:nvGraphicFramePr>
        <p:xfrm>
          <a:off x="2554908" y="2490527"/>
          <a:ext cx="504519" cy="1680036"/>
        </p:xfrm>
        <a:graphic>
          <a:graphicData uri="http://schemas.openxmlformats.org/drawingml/2006/table">
            <a:tbl>
              <a:tblPr firstRow="1" bandRow="1">
                <a:effectLst/>
              </a:tblPr>
              <a:tblGrid>
                <a:gridCol w="504519">
                  <a:extLst>
                    <a:ext uri="{9D8B030D-6E8A-4147-A177-3AD203B41FA5}">
                      <a16:colId xmlns:a16="http://schemas.microsoft.com/office/drawing/2014/main" val="4077532376"/>
                    </a:ext>
                  </a:extLst>
                </a:gridCol>
              </a:tblGrid>
              <a:tr h="1680036">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gradFill flip="none" rotWithShape="1">
                      <a:gsLst>
                        <a:gs pos="53000">
                          <a:srgbClr val="838F95"/>
                        </a:gs>
                        <a:gs pos="0">
                          <a:srgbClr val="FBE9D0"/>
                        </a:gs>
                        <a:gs pos="99000">
                          <a:srgbClr val="0B3559"/>
                        </a:gs>
                      </a:gsLst>
                      <a:lin ang="16200000" scaled="1"/>
                      <a:tileRect/>
                    </a:gradFill>
                  </a:tcPr>
                </a:tc>
                <a:extLst>
                  <a:ext uri="{0D108BD9-81ED-4DB2-BD59-A6C34878D82A}">
                    <a16:rowId xmlns:a16="http://schemas.microsoft.com/office/drawing/2014/main" val="1150422433"/>
                  </a:ext>
                </a:extLst>
              </a:tr>
            </a:tbl>
          </a:graphicData>
        </a:graphic>
      </p:graphicFrame>
      <p:graphicFrame>
        <p:nvGraphicFramePr>
          <p:cNvPr id="26" name="Table 25">
            <a:extLst>
              <a:ext uri="{FF2B5EF4-FFF2-40B4-BE49-F238E27FC236}">
                <a16:creationId xmlns:a16="http://schemas.microsoft.com/office/drawing/2014/main" id="{A5379ED7-E4BE-4007-98C5-30A16037E59F}"/>
              </a:ext>
            </a:extLst>
          </p:cNvPr>
          <p:cNvGraphicFramePr>
            <a:graphicFrameLocks noGrp="1"/>
          </p:cNvGraphicFramePr>
          <p:nvPr>
            <p:extLst>
              <p:ext uri="{D42A27DB-BD31-4B8C-83A1-F6EECF244321}">
                <p14:modId xmlns:p14="http://schemas.microsoft.com/office/powerpoint/2010/main" val="3251559133"/>
              </p:ext>
            </p:extLst>
          </p:nvPr>
        </p:nvGraphicFramePr>
        <p:xfrm>
          <a:off x="10389515" y="2234523"/>
          <a:ext cx="781414" cy="767056"/>
        </p:xfrm>
        <a:graphic>
          <a:graphicData uri="http://schemas.openxmlformats.org/drawingml/2006/table">
            <a:tbl>
              <a:tblPr firstRow="1" bandRow="1"/>
              <a:tblGrid>
                <a:gridCol w="781414">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0B3559"/>
                          </a:solidFill>
                          <a:latin typeface="Cambria Math" panose="02040503050406030204" pitchFamily="18" charset="0"/>
                          <a:ea typeface="Cambria Math" panose="02040503050406030204" pitchFamily="18" charset="0"/>
                        </a:rPr>
                        <a:t>❘⍺</a:t>
                      </a:r>
                      <a:r>
                        <a:rPr lang="en-US" sz="1800" b="1" baseline="-25000" dirty="0">
                          <a:solidFill>
                            <a:srgbClr val="0B3559"/>
                          </a:solidFill>
                          <a:latin typeface="Cambria Math" panose="02040503050406030204" pitchFamily="18" charset="0"/>
                          <a:ea typeface="Cambria Math" panose="02040503050406030204" pitchFamily="18" charset="0"/>
                        </a:rPr>
                        <a:t>0</a:t>
                      </a:r>
                      <a:r>
                        <a:rPr lang="en-US" sz="1800" b="1" dirty="0">
                          <a:solidFill>
                            <a:srgbClr val="0B3559"/>
                          </a:solidFill>
                          <a:latin typeface="Cambria Math" panose="02040503050406030204" pitchFamily="18" charset="0"/>
                          <a:ea typeface="Cambria Math" panose="02040503050406030204" pitchFamily="18" charset="0"/>
                        </a:rPr>
                        <a:t>❘</a:t>
                      </a:r>
                      <a:r>
                        <a:rPr lang="en-US" sz="1800" b="1" baseline="30000" dirty="0">
                          <a:solidFill>
                            <a:srgbClr val="0B3559"/>
                          </a:solidFill>
                          <a:latin typeface="Cambria Math" panose="02040503050406030204" pitchFamily="18" charset="0"/>
                          <a:ea typeface="Cambria Math" panose="02040503050406030204" pitchFamily="18" charset="0"/>
                        </a:rPr>
                        <a:t>2</a:t>
                      </a:r>
                      <a:endParaRPr lang="en-US" sz="1800" b="1" dirty="0"/>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algn="ctr"/>
                      <a:r>
                        <a:rPr lang="en-US" sz="1800" b="1" dirty="0">
                          <a:solidFill>
                            <a:srgbClr val="0B3559"/>
                          </a:solidFill>
                          <a:latin typeface="Cambria Math" panose="02040503050406030204" pitchFamily="18" charset="0"/>
                          <a:ea typeface="Cambria Math" panose="02040503050406030204" pitchFamily="18" charset="0"/>
                        </a:rPr>
                        <a:t>❘⍺</a:t>
                      </a:r>
                      <a:r>
                        <a:rPr lang="en-US" sz="1800" b="1" baseline="-25000" dirty="0">
                          <a:solidFill>
                            <a:srgbClr val="0B3559"/>
                          </a:solidFill>
                          <a:latin typeface="Cambria Math" panose="02040503050406030204" pitchFamily="18" charset="0"/>
                          <a:ea typeface="Cambria Math" panose="02040503050406030204" pitchFamily="18" charset="0"/>
                        </a:rPr>
                        <a:t>1</a:t>
                      </a:r>
                      <a:r>
                        <a:rPr lang="en-US" sz="1800" b="1" dirty="0">
                          <a:solidFill>
                            <a:srgbClr val="0B3559"/>
                          </a:solidFill>
                          <a:latin typeface="Cambria Math" panose="02040503050406030204" pitchFamily="18" charset="0"/>
                          <a:ea typeface="Cambria Math" panose="02040503050406030204" pitchFamily="18" charset="0"/>
                        </a:rPr>
                        <a:t>❘</a:t>
                      </a:r>
                      <a:r>
                        <a:rPr lang="en-US" sz="1800" b="1" baseline="30000" dirty="0">
                          <a:solidFill>
                            <a:srgbClr val="0B3559"/>
                          </a:solidFill>
                          <a:latin typeface="Cambria Math" panose="02040503050406030204" pitchFamily="18" charset="0"/>
                          <a:ea typeface="Cambria Math" panose="02040503050406030204" pitchFamily="18" charset="0"/>
                        </a:rPr>
                        <a:t>2</a:t>
                      </a:r>
                      <a:endParaRPr lang="en-US" sz="1800" b="1" dirty="0"/>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9" name="Table 28">
            <a:extLst>
              <a:ext uri="{FF2B5EF4-FFF2-40B4-BE49-F238E27FC236}">
                <a16:creationId xmlns:a16="http://schemas.microsoft.com/office/drawing/2014/main" id="{0C94975E-B853-42ED-D0C5-0CCF3D0043DA}"/>
              </a:ext>
            </a:extLst>
          </p:cNvPr>
          <p:cNvGraphicFramePr>
            <a:graphicFrameLocks noGrp="1"/>
          </p:cNvGraphicFramePr>
          <p:nvPr>
            <p:extLst>
              <p:ext uri="{D42A27DB-BD31-4B8C-83A1-F6EECF244321}">
                <p14:modId xmlns:p14="http://schemas.microsoft.com/office/powerpoint/2010/main" val="2219033340"/>
              </p:ext>
            </p:extLst>
          </p:nvPr>
        </p:nvGraphicFramePr>
        <p:xfrm>
          <a:off x="10389515" y="4363126"/>
          <a:ext cx="781414" cy="767056"/>
        </p:xfrm>
        <a:graphic>
          <a:graphicData uri="http://schemas.openxmlformats.org/drawingml/2006/table">
            <a:tbl>
              <a:tblPr firstRow="1" bandRow="1"/>
              <a:tblGrid>
                <a:gridCol w="781414">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1800" b="1" dirty="0">
                          <a:solidFill>
                            <a:srgbClr val="0B3559"/>
                          </a:solidFill>
                          <a:latin typeface="Cambria Math" panose="02040503050406030204" pitchFamily="18" charset="0"/>
                          <a:ea typeface="Cambria Math" panose="02040503050406030204" pitchFamily="18" charset="0"/>
                        </a:rPr>
                        <a:t>❘⍺</a:t>
                      </a:r>
                      <a:r>
                        <a:rPr lang="en-US" sz="1800" b="1" baseline="-25000" dirty="0">
                          <a:solidFill>
                            <a:srgbClr val="0B3559"/>
                          </a:solidFill>
                          <a:latin typeface="Cambria Math" panose="02040503050406030204" pitchFamily="18" charset="0"/>
                          <a:ea typeface="Cambria Math" panose="02040503050406030204" pitchFamily="18" charset="0"/>
                        </a:rPr>
                        <a:t>10</a:t>
                      </a:r>
                      <a:r>
                        <a:rPr lang="en-US" sz="1800" b="1" dirty="0">
                          <a:solidFill>
                            <a:srgbClr val="0B3559"/>
                          </a:solidFill>
                          <a:latin typeface="Cambria Math" panose="02040503050406030204" pitchFamily="18" charset="0"/>
                          <a:ea typeface="Cambria Math" panose="02040503050406030204" pitchFamily="18" charset="0"/>
                        </a:rPr>
                        <a:t>❘</a:t>
                      </a:r>
                      <a:r>
                        <a:rPr lang="en-US" sz="1800" b="1" baseline="30000" dirty="0">
                          <a:solidFill>
                            <a:srgbClr val="0B3559"/>
                          </a:solidFill>
                          <a:latin typeface="Cambria Math" panose="02040503050406030204" pitchFamily="18" charset="0"/>
                          <a:ea typeface="Cambria Math" panose="02040503050406030204" pitchFamily="18" charset="0"/>
                        </a:rPr>
                        <a:t>2</a:t>
                      </a:r>
                      <a:endParaRPr lang="en-US" sz="1800" b="1" dirty="0"/>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1800" b="1" dirty="0">
                          <a:solidFill>
                            <a:srgbClr val="0B3559"/>
                          </a:solidFill>
                          <a:latin typeface="Cambria Math" panose="02040503050406030204" pitchFamily="18" charset="0"/>
                          <a:ea typeface="Cambria Math" panose="02040503050406030204" pitchFamily="18" charset="0"/>
                        </a:rPr>
                        <a:t>❘⍺</a:t>
                      </a:r>
                      <a:r>
                        <a:rPr lang="en-US" sz="1800" b="1" baseline="-25000" dirty="0">
                          <a:solidFill>
                            <a:srgbClr val="0B3559"/>
                          </a:solidFill>
                          <a:latin typeface="Cambria Math" panose="02040503050406030204" pitchFamily="18" charset="0"/>
                          <a:ea typeface="Cambria Math" panose="02040503050406030204" pitchFamily="18" charset="0"/>
                        </a:rPr>
                        <a:t>11</a:t>
                      </a:r>
                      <a:r>
                        <a:rPr lang="en-US" sz="1800" b="1" dirty="0">
                          <a:solidFill>
                            <a:srgbClr val="0B3559"/>
                          </a:solidFill>
                          <a:latin typeface="Cambria Math" panose="02040503050406030204" pitchFamily="18" charset="0"/>
                          <a:ea typeface="Cambria Math" panose="02040503050406030204" pitchFamily="18" charset="0"/>
                        </a:rPr>
                        <a:t>❘</a:t>
                      </a:r>
                      <a:r>
                        <a:rPr lang="en-US" sz="1800" b="1" baseline="30000" dirty="0">
                          <a:solidFill>
                            <a:srgbClr val="0B3559"/>
                          </a:solidFill>
                          <a:latin typeface="Cambria Math" panose="02040503050406030204" pitchFamily="18" charset="0"/>
                          <a:ea typeface="Cambria Math" panose="02040503050406030204" pitchFamily="18" charset="0"/>
                        </a:rPr>
                        <a:t>2</a:t>
                      </a:r>
                      <a:endParaRPr lang="en-US" sz="1800" b="1" dirty="0"/>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32" name="Table 31">
            <a:extLst>
              <a:ext uri="{FF2B5EF4-FFF2-40B4-BE49-F238E27FC236}">
                <a16:creationId xmlns:a16="http://schemas.microsoft.com/office/drawing/2014/main" id="{F5EE3A8F-E814-25C9-03B1-F9D338C0A919}"/>
              </a:ext>
            </a:extLst>
          </p:cNvPr>
          <p:cNvGraphicFramePr>
            <a:graphicFrameLocks noGrp="1"/>
          </p:cNvGraphicFramePr>
          <p:nvPr>
            <p:extLst>
              <p:ext uri="{D42A27DB-BD31-4B8C-83A1-F6EECF244321}">
                <p14:modId xmlns:p14="http://schemas.microsoft.com/office/powerpoint/2010/main" val="1578586401"/>
              </p:ext>
            </p:extLst>
          </p:nvPr>
        </p:nvGraphicFramePr>
        <p:xfrm>
          <a:off x="10389515" y="3596070"/>
          <a:ext cx="781414" cy="767056"/>
        </p:xfrm>
        <a:graphic>
          <a:graphicData uri="http://schemas.openxmlformats.org/drawingml/2006/table">
            <a:tbl>
              <a:tblPr firstRow="1" bandRow="1"/>
              <a:tblGrid>
                <a:gridCol w="781414">
                  <a:extLst>
                    <a:ext uri="{9D8B030D-6E8A-4147-A177-3AD203B41FA5}">
                      <a16:colId xmlns:a16="http://schemas.microsoft.com/office/drawing/2014/main" val="20000"/>
                    </a:ext>
                  </a:extLst>
                </a:gridCol>
              </a:tblGrid>
              <a:tr h="40129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1800" b="1" dirty="0">
                          <a:solidFill>
                            <a:srgbClr val="0B3559"/>
                          </a:solidFill>
                          <a:latin typeface="Cambria Math" panose="02040503050406030204" pitchFamily="18" charset="0"/>
                          <a:ea typeface="Cambria Math" panose="02040503050406030204" pitchFamily="18" charset="0"/>
                        </a:rPr>
                        <a:t>❘⍺</a:t>
                      </a:r>
                      <a:r>
                        <a:rPr lang="en-US" sz="1800" b="1" baseline="-25000" dirty="0">
                          <a:solidFill>
                            <a:srgbClr val="0B3559"/>
                          </a:solidFill>
                          <a:latin typeface="Cambria Math" panose="02040503050406030204" pitchFamily="18" charset="0"/>
                          <a:ea typeface="Cambria Math" panose="02040503050406030204" pitchFamily="18" charset="0"/>
                        </a:rPr>
                        <a:t>00</a:t>
                      </a:r>
                      <a:r>
                        <a:rPr lang="en-US" sz="1800" b="1" dirty="0">
                          <a:solidFill>
                            <a:srgbClr val="0B3559"/>
                          </a:solidFill>
                          <a:latin typeface="Cambria Math" panose="02040503050406030204" pitchFamily="18" charset="0"/>
                          <a:ea typeface="Cambria Math" panose="02040503050406030204" pitchFamily="18" charset="0"/>
                        </a:rPr>
                        <a:t>❘</a:t>
                      </a:r>
                      <a:r>
                        <a:rPr lang="en-US" sz="1800" b="1" baseline="30000" dirty="0">
                          <a:solidFill>
                            <a:srgbClr val="0B3559"/>
                          </a:solidFill>
                          <a:latin typeface="Cambria Math" panose="02040503050406030204" pitchFamily="18" charset="0"/>
                          <a:ea typeface="Cambria Math" panose="02040503050406030204" pitchFamily="18" charset="0"/>
                        </a:rPr>
                        <a:t>2</a:t>
                      </a:r>
                      <a:endParaRPr lang="en-US" sz="1800" b="1" dirty="0"/>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384">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1800" b="1" dirty="0">
                          <a:solidFill>
                            <a:srgbClr val="0B3559"/>
                          </a:solidFill>
                          <a:latin typeface="Cambria Math" panose="02040503050406030204" pitchFamily="18" charset="0"/>
                          <a:ea typeface="Cambria Math" panose="02040503050406030204" pitchFamily="18" charset="0"/>
                        </a:rPr>
                        <a:t>❘⍺</a:t>
                      </a:r>
                      <a:r>
                        <a:rPr lang="en-US" sz="1800" b="1" baseline="-25000" dirty="0">
                          <a:solidFill>
                            <a:srgbClr val="0B3559"/>
                          </a:solidFill>
                          <a:latin typeface="Cambria Math" panose="02040503050406030204" pitchFamily="18" charset="0"/>
                          <a:ea typeface="Cambria Math" panose="02040503050406030204" pitchFamily="18" charset="0"/>
                        </a:rPr>
                        <a:t>01</a:t>
                      </a:r>
                      <a:r>
                        <a:rPr lang="en-US" sz="1800" b="1" dirty="0">
                          <a:solidFill>
                            <a:srgbClr val="0B3559"/>
                          </a:solidFill>
                          <a:latin typeface="Cambria Math" panose="02040503050406030204" pitchFamily="18" charset="0"/>
                          <a:ea typeface="Cambria Math" panose="02040503050406030204" pitchFamily="18" charset="0"/>
                        </a:rPr>
                        <a:t>❘</a:t>
                      </a:r>
                      <a:r>
                        <a:rPr lang="en-US" sz="1800" b="1" baseline="30000" dirty="0">
                          <a:solidFill>
                            <a:srgbClr val="0B3559"/>
                          </a:solidFill>
                          <a:latin typeface="Cambria Math" panose="02040503050406030204" pitchFamily="18" charset="0"/>
                          <a:ea typeface="Cambria Math" panose="02040503050406030204" pitchFamily="18" charset="0"/>
                        </a:rPr>
                        <a:t>2</a:t>
                      </a:r>
                      <a:endParaRPr lang="en-US" sz="1800" b="1" dirty="0"/>
                    </a:p>
                  </a:txBody>
                  <a:tcPr>
                    <a:lnL w="12700" cap="flat" cmpd="sng" algn="ctr">
                      <a:solidFill>
                        <a:srgbClr val="022539"/>
                      </a:solidFill>
                      <a:prstDash val="solid"/>
                      <a:round/>
                      <a:headEnd type="none" w="med" len="med"/>
                      <a:tailEnd type="none" w="med" len="med"/>
                    </a:lnL>
                    <a:lnR w="12700" cap="flat" cmpd="sng" algn="ctr">
                      <a:solidFill>
                        <a:srgbClr val="022539"/>
                      </a:solidFill>
                      <a:prstDash val="solid"/>
                      <a:round/>
                      <a:headEnd type="none" w="med" len="med"/>
                      <a:tailEnd type="none" w="med" len="med"/>
                    </a:lnR>
                    <a:lnT w="12700" cap="flat" cmpd="sng" algn="ctr">
                      <a:solidFill>
                        <a:srgbClr val="022539"/>
                      </a:solidFill>
                      <a:prstDash val="solid"/>
                      <a:round/>
                      <a:headEnd type="none" w="med" len="med"/>
                      <a:tailEnd type="none" w="med" len="med"/>
                    </a:lnT>
                    <a:lnB w="12700" cap="flat" cmpd="sng" algn="ctr">
                      <a:solidFill>
                        <a:srgbClr val="02253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5" name="TextBox 34">
            <a:extLst>
              <a:ext uri="{FF2B5EF4-FFF2-40B4-BE49-F238E27FC236}">
                <a16:creationId xmlns:a16="http://schemas.microsoft.com/office/drawing/2014/main" id="{3BAE1AF9-FF32-9033-9D9E-6D1E7A9A9FCF}"/>
              </a:ext>
            </a:extLst>
          </p:cNvPr>
          <p:cNvSpPr txBox="1"/>
          <p:nvPr/>
        </p:nvSpPr>
        <p:spPr>
          <a:xfrm>
            <a:off x="5010801" y="3531770"/>
            <a:ext cx="2169509" cy="369332"/>
          </a:xfrm>
          <a:prstGeom prst="rect">
            <a:avLst/>
          </a:prstGeom>
          <a:solidFill>
            <a:schemeClr val="accent1">
              <a:lumMod val="20000"/>
              <a:lumOff val="80000"/>
              <a:alpha val="5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400" kern="0">
                <a:solidFill>
                  <a:srgbClr val="104210"/>
                </a:solidFill>
                <a:latin typeface="Calibri" panose="020F0502020204030204" pitchFamily="34" charset="0"/>
                <a:ea typeface="Cambria Math" panose="02040503050406030204" pitchFamily="18" charset="0"/>
                <a:cs typeface="Calibri" panose="020F0502020204030204" pitchFamily="34" charset="0"/>
              </a:defRPr>
            </a:lvl1pPr>
          </a:lstStyle>
          <a:p>
            <a:r>
              <a:rPr lang="en-US" sz="1800" dirty="0"/>
              <a:t>Multi-Qubit Notation</a:t>
            </a:r>
          </a:p>
        </p:txBody>
      </p:sp>
      <p:sp>
        <p:nvSpPr>
          <p:cNvPr id="37" name="TextBox 36">
            <a:extLst>
              <a:ext uri="{FF2B5EF4-FFF2-40B4-BE49-F238E27FC236}">
                <a16:creationId xmlns:a16="http://schemas.microsoft.com/office/drawing/2014/main" id="{0BB6D285-2858-D1C2-668A-7E5F3AB1C11C}"/>
              </a:ext>
            </a:extLst>
          </p:cNvPr>
          <p:cNvSpPr txBox="1"/>
          <p:nvPr/>
        </p:nvSpPr>
        <p:spPr>
          <a:xfrm>
            <a:off x="5307914" y="1705496"/>
            <a:ext cx="2205915" cy="369332"/>
          </a:xfrm>
          <a:prstGeom prst="rect">
            <a:avLst/>
          </a:prstGeom>
          <a:solidFill>
            <a:schemeClr val="accent1">
              <a:lumMod val="20000"/>
              <a:lumOff val="80000"/>
              <a:alpha val="5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400" kern="0">
                <a:solidFill>
                  <a:srgbClr val="104210"/>
                </a:solidFill>
                <a:latin typeface="Calibri" panose="020F0502020204030204" pitchFamily="34" charset="0"/>
                <a:ea typeface="Cambria Math" panose="02040503050406030204" pitchFamily="18" charset="0"/>
                <a:cs typeface="Calibri" panose="020F0502020204030204" pitchFamily="34" charset="0"/>
              </a:defRPr>
            </a:lvl1pPr>
          </a:lstStyle>
          <a:p>
            <a:r>
              <a:rPr lang="en-US" sz="1800" dirty="0"/>
              <a:t>Single-Qubit Notation</a:t>
            </a:r>
          </a:p>
        </p:txBody>
      </p:sp>
      <p:sp>
        <p:nvSpPr>
          <p:cNvPr id="5" name="TextBox 4">
            <a:extLst>
              <a:ext uri="{FF2B5EF4-FFF2-40B4-BE49-F238E27FC236}">
                <a16:creationId xmlns:a16="http://schemas.microsoft.com/office/drawing/2014/main" id="{B612C72E-98D2-5D2C-F398-BF94B18BB724}"/>
              </a:ext>
            </a:extLst>
          </p:cNvPr>
          <p:cNvSpPr txBox="1"/>
          <p:nvPr/>
        </p:nvSpPr>
        <p:spPr>
          <a:xfrm>
            <a:off x="-1" y="1076980"/>
            <a:ext cx="121911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104210"/>
                </a:solidFill>
                <a:latin typeface="Calibri" panose="020F0502020204030204" pitchFamily="34" charset="0"/>
                <a:cs typeface="Calibri" panose="020F0502020204030204" pitchFamily="34" charset="0"/>
              </a:rPr>
              <a:t>Bra-</a:t>
            </a:r>
            <a:r>
              <a:rPr lang="en-US" sz="2400" dirty="0" err="1">
                <a:solidFill>
                  <a:srgbClr val="104210"/>
                </a:solidFill>
                <a:latin typeface="Calibri" panose="020F0502020204030204" pitchFamily="34" charset="0"/>
                <a:cs typeface="Calibri" panose="020F0502020204030204" pitchFamily="34" charset="0"/>
              </a:rPr>
              <a:t>ket</a:t>
            </a:r>
            <a:r>
              <a:rPr lang="en-US" sz="2400" dirty="0">
                <a:solidFill>
                  <a:srgbClr val="104210"/>
                </a:solidFill>
                <a:latin typeface="Calibri" panose="020F0502020204030204" pitchFamily="34" charset="0"/>
                <a:cs typeface="Calibri" panose="020F0502020204030204" pitchFamily="34" charset="0"/>
              </a:rPr>
              <a:t> notation or the Dirac notation</a:t>
            </a:r>
            <a:endPar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57A053A-27C0-3CCF-07B0-5A95B458D8CD}"/>
                  </a:ext>
                </a:extLst>
              </p:cNvPr>
              <p:cNvSpPr txBox="1"/>
              <p:nvPr/>
            </p:nvSpPr>
            <p:spPr>
              <a:xfrm>
                <a:off x="5127701" y="2333467"/>
                <a:ext cx="2566339" cy="369332"/>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002060"/>
                              </a:solidFill>
                              <a:latin typeface="Cambria Math" panose="02040503050406030204" pitchFamily="18" charset="0"/>
                              <a:ea typeface="Cambria Math" panose="02040503050406030204" pitchFamily="18" charset="0"/>
                            </a:rPr>
                          </m:ctrlPr>
                        </m:dPr>
                        <m:e>
                          <m:r>
                            <a:rPr lang="en-US" sz="2400" i="1" smtClean="0">
                              <a:solidFill>
                                <a:srgbClr val="002060"/>
                              </a:solidFill>
                              <a:latin typeface="Cambria Math" panose="02040503050406030204" pitchFamily="18" charset="0"/>
                              <a:ea typeface="Cambria Math" panose="02040503050406030204" pitchFamily="18" charset="0"/>
                            </a:rPr>
                            <m:t>𝜓</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m:rPr>
                          <m:sty m:val="p"/>
                        </m:rPr>
                        <a:rPr lang="el-GR" sz="2400" i="1" smtClean="0">
                          <a:solidFill>
                            <a:srgbClr val="002060"/>
                          </a:solidFill>
                          <a:latin typeface="Cambria Math" panose="02040503050406030204" pitchFamily="18" charset="0"/>
                          <a:ea typeface="Cambria Math" panose="02040503050406030204" pitchFamily="18" charset="0"/>
                        </a:rPr>
                        <m:t>α</m:t>
                      </m:r>
                      <m:r>
                        <a:rPr lang="en-US" sz="2400" b="0" i="1" baseline="-25000" smtClean="0">
                          <a:solidFill>
                            <a:srgbClr val="002060"/>
                          </a:solidFill>
                          <a:latin typeface="Cambria Math" panose="02040503050406030204" pitchFamily="18" charset="0"/>
                          <a:ea typeface="Cambria Math" panose="02040503050406030204" pitchFamily="18" charset="0"/>
                        </a:rPr>
                        <m:t>0</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e>
                      </m:d>
                      <m:r>
                        <a:rPr lang="en-US" sz="2400" b="0" i="0" smtClean="0">
                          <a:solidFill>
                            <a:srgbClr val="002060"/>
                          </a:solidFill>
                          <a:latin typeface="Cambria Math" panose="02040503050406030204" pitchFamily="18" charset="0"/>
                          <a:ea typeface="Cambria Math" panose="02040503050406030204" pitchFamily="18" charset="0"/>
                        </a:rPr>
                        <m:t>+</m:t>
                      </m:r>
                      <m:r>
                        <a:rPr lang="el-GR" sz="2400" i="1">
                          <a:solidFill>
                            <a:srgbClr val="002060"/>
                          </a:solidFill>
                          <a:latin typeface="Cambria Math" panose="02040503050406030204" pitchFamily="18" charset="0"/>
                          <a:ea typeface="Cambria Math" panose="02040503050406030204" pitchFamily="18" charset="0"/>
                        </a:rPr>
                        <m:t>𝛼</m:t>
                      </m:r>
                      <m:r>
                        <a:rPr lang="en-US" sz="2400" b="0" i="1" baseline="-25000" smtClean="0">
                          <a:solidFill>
                            <a:srgbClr val="002060"/>
                          </a:solidFill>
                          <a:latin typeface="Cambria Math" panose="02040503050406030204" pitchFamily="18" charset="0"/>
                          <a:ea typeface="Cambria Math" panose="02040503050406030204" pitchFamily="18" charset="0"/>
                        </a:rPr>
                        <m:t>1</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p:sp>
            <p:nvSpPr>
              <p:cNvPr id="2" name="TextBox 1">
                <a:extLst>
                  <a:ext uri="{FF2B5EF4-FFF2-40B4-BE49-F238E27FC236}">
                    <a16:creationId xmlns:a16="http://schemas.microsoft.com/office/drawing/2014/main" id="{957A053A-27C0-3CCF-07B0-5A95B458D8CD}"/>
                  </a:ext>
                </a:extLst>
              </p:cNvPr>
              <p:cNvSpPr txBox="1">
                <a:spLocks noRot="1" noChangeAspect="1" noMove="1" noResize="1" noEditPoints="1" noAdjustHandles="1" noChangeArrowheads="1" noChangeShapeType="1" noTextEdit="1"/>
              </p:cNvSpPr>
              <p:nvPr/>
            </p:nvSpPr>
            <p:spPr>
              <a:xfrm>
                <a:off x="5127701" y="2333467"/>
                <a:ext cx="2566339" cy="369332"/>
              </a:xfrm>
              <a:prstGeom prst="rect">
                <a:avLst/>
              </a:prstGeom>
              <a:blipFill>
                <a:blip r:embed="rId3"/>
                <a:stretch>
                  <a:fillRect l="-493"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54A4838-D2A2-A4F0-6A9A-9AF9E93EF1E7}"/>
                  </a:ext>
                </a:extLst>
              </p:cNvPr>
              <p:cNvSpPr txBox="1"/>
              <p:nvPr/>
            </p:nvSpPr>
            <p:spPr>
              <a:xfrm>
                <a:off x="1585408" y="3901102"/>
                <a:ext cx="1207773" cy="369006"/>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p:sp>
            <p:nvSpPr>
              <p:cNvPr id="4" name="TextBox 3">
                <a:extLst>
                  <a:ext uri="{FF2B5EF4-FFF2-40B4-BE49-F238E27FC236}">
                    <a16:creationId xmlns:a16="http://schemas.microsoft.com/office/drawing/2014/main" id="{C54A4838-D2A2-A4F0-6A9A-9AF9E93EF1E7}"/>
                  </a:ext>
                </a:extLst>
              </p:cNvPr>
              <p:cNvSpPr txBox="1">
                <a:spLocks noRot="1" noChangeAspect="1" noMove="1" noResize="1" noEditPoints="1" noAdjustHandles="1" noChangeArrowheads="1" noChangeShapeType="1" noTextEdit="1"/>
              </p:cNvSpPr>
              <p:nvPr/>
            </p:nvSpPr>
            <p:spPr>
              <a:xfrm>
                <a:off x="1585408" y="3901102"/>
                <a:ext cx="1207773" cy="369006"/>
              </a:xfrm>
              <a:prstGeom prst="rect">
                <a:avLst/>
              </a:prstGeom>
              <a:blipFill>
                <a:blip r:embed="rId4"/>
                <a:stretch>
                  <a:fillRect b="-103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3168A73-ACD8-740A-3E3A-A660D8FCEEF9}"/>
                  </a:ext>
                </a:extLst>
              </p:cNvPr>
              <p:cNvSpPr txBox="1"/>
              <p:nvPr/>
            </p:nvSpPr>
            <p:spPr>
              <a:xfrm>
                <a:off x="1585407" y="2350562"/>
                <a:ext cx="1207773" cy="369006"/>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p:sp>
            <p:nvSpPr>
              <p:cNvPr id="6" name="TextBox 5">
                <a:extLst>
                  <a:ext uri="{FF2B5EF4-FFF2-40B4-BE49-F238E27FC236}">
                    <a16:creationId xmlns:a16="http://schemas.microsoft.com/office/drawing/2014/main" id="{E3168A73-ACD8-740A-3E3A-A660D8FCEEF9}"/>
                  </a:ext>
                </a:extLst>
              </p:cNvPr>
              <p:cNvSpPr txBox="1">
                <a:spLocks noRot="1" noChangeAspect="1" noMove="1" noResize="1" noEditPoints="1" noAdjustHandles="1" noChangeArrowheads="1" noChangeShapeType="1" noTextEdit="1"/>
              </p:cNvSpPr>
              <p:nvPr/>
            </p:nvSpPr>
            <p:spPr>
              <a:xfrm>
                <a:off x="1585407" y="2350562"/>
                <a:ext cx="1207773" cy="369006"/>
              </a:xfrm>
              <a:prstGeom prst="rect">
                <a:avLst/>
              </a:prstGeom>
              <a:blipFill>
                <a:blip r:embed="rId5"/>
                <a:stretch>
                  <a:fillRect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5505979-1327-8932-98D8-C619FA4ABE4C}"/>
                  </a:ext>
                </a:extLst>
              </p:cNvPr>
              <p:cNvSpPr txBox="1"/>
              <p:nvPr/>
            </p:nvSpPr>
            <p:spPr>
              <a:xfrm>
                <a:off x="9352838" y="2635486"/>
                <a:ext cx="1207773" cy="369006"/>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p:sp>
            <p:nvSpPr>
              <p:cNvPr id="7" name="TextBox 6">
                <a:extLst>
                  <a:ext uri="{FF2B5EF4-FFF2-40B4-BE49-F238E27FC236}">
                    <a16:creationId xmlns:a16="http://schemas.microsoft.com/office/drawing/2014/main" id="{15505979-1327-8932-98D8-C619FA4ABE4C}"/>
                  </a:ext>
                </a:extLst>
              </p:cNvPr>
              <p:cNvSpPr txBox="1">
                <a:spLocks noRot="1" noChangeAspect="1" noMove="1" noResize="1" noEditPoints="1" noAdjustHandles="1" noChangeArrowheads="1" noChangeShapeType="1" noTextEdit="1"/>
              </p:cNvSpPr>
              <p:nvPr/>
            </p:nvSpPr>
            <p:spPr>
              <a:xfrm>
                <a:off x="9352838" y="2635486"/>
                <a:ext cx="1207773" cy="369006"/>
              </a:xfrm>
              <a:prstGeom prst="rect">
                <a:avLst/>
              </a:prstGeom>
              <a:blipFill>
                <a:blip r:embed="rId6"/>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12FF230-81F9-527E-C2F1-D9E1E59A9B42}"/>
                  </a:ext>
                </a:extLst>
              </p:cNvPr>
              <p:cNvSpPr txBox="1"/>
              <p:nvPr/>
            </p:nvSpPr>
            <p:spPr>
              <a:xfrm>
                <a:off x="9344064" y="2207664"/>
                <a:ext cx="1207773" cy="369006"/>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p:sp>
            <p:nvSpPr>
              <p:cNvPr id="9" name="TextBox 8">
                <a:extLst>
                  <a:ext uri="{FF2B5EF4-FFF2-40B4-BE49-F238E27FC236}">
                    <a16:creationId xmlns:a16="http://schemas.microsoft.com/office/drawing/2014/main" id="{912FF230-81F9-527E-C2F1-D9E1E59A9B42}"/>
                  </a:ext>
                </a:extLst>
              </p:cNvPr>
              <p:cNvSpPr txBox="1">
                <a:spLocks noRot="1" noChangeAspect="1" noMove="1" noResize="1" noEditPoints="1" noAdjustHandles="1" noChangeArrowheads="1" noChangeShapeType="1" noTextEdit="1"/>
              </p:cNvSpPr>
              <p:nvPr/>
            </p:nvSpPr>
            <p:spPr>
              <a:xfrm>
                <a:off x="9344064" y="2207664"/>
                <a:ext cx="1207773" cy="369006"/>
              </a:xfrm>
              <a:prstGeom prst="rect">
                <a:avLst/>
              </a:prstGeom>
              <a:blipFill>
                <a:blip r:embed="rId7"/>
                <a:stretch>
                  <a:fillRect b="-32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D56C85FD-B301-9CEE-F3F7-2483B3A67198}"/>
                  </a:ext>
                </a:extLst>
              </p:cNvPr>
              <p:cNvSpPr txBox="1"/>
              <p:nvPr/>
            </p:nvSpPr>
            <p:spPr>
              <a:xfrm>
                <a:off x="3293601" y="3986604"/>
                <a:ext cx="6271986" cy="369332"/>
              </a:xfrm>
              <a:prstGeom prst="rect">
                <a:avLst/>
              </a:prstGeom>
              <a:noFill/>
            </p:spPr>
            <p:txBody>
              <a:bodyPr wrap="square" lIns="0" tIns="0" rIns="0" bIns="0" rtlCol="0" anchor="ctr">
                <a:spAutoFit/>
              </a:bodyPr>
              <a:lstStyle/>
              <a:p>
                <a:pPr lvl="0"/>
                <a14:m>
                  <m:oMath xmlns:m="http://schemas.openxmlformats.org/officeDocument/2006/math">
                    <m:d>
                      <m:dPr>
                        <m:begChr m:val="|"/>
                        <m:endChr m:val="⟩"/>
                        <m:ctrlPr>
                          <a:rPr lang="en-US" sz="2400" i="1" smtClean="0">
                            <a:solidFill>
                              <a:srgbClr val="002060"/>
                            </a:solidFill>
                            <a:latin typeface="Cambria Math" panose="02040503050406030204" pitchFamily="18" charset="0"/>
                            <a:ea typeface="Cambria Math" panose="02040503050406030204" pitchFamily="18" charset="0"/>
                          </a:rPr>
                        </m:ctrlPr>
                      </m:dPr>
                      <m:e>
                        <m:r>
                          <a:rPr lang="en-US" sz="2400" i="1" smtClean="0">
                            <a:solidFill>
                              <a:srgbClr val="002060"/>
                            </a:solidFill>
                            <a:latin typeface="Cambria Math" panose="02040503050406030204" pitchFamily="18" charset="0"/>
                            <a:ea typeface="Cambria Math" panose="02040503050406030204" pitchFamily="18" charset="0"/>
                          </a:rPr>
                          <m:t>𝜓</m:t>
                        </m:r>
                        <m:r>
                          <a:rPr lang="en-US" sz="2400" b="0" i="1" baseline="-25000" smtClean="0">
                            <a:solidFill>
                              <a:srgbClr val="002060"/>
                            </a:solidFill>
                            <a:latin typeface="Cambria Math" panose="02040503050406030204" pitchFamily="18" charset="0"/>
                            <a:ea typeface="Cambria Math" panose="02040503050406030204" pitchFamily="18" charset="0"/>
                          </a:rPr>
                          <m:t>2</m:t>
                        </m:r>
                        <m:r>
                          <a:rPr lang="en-US" sz="2400" i="1">
                            <a:solidFill>
                              <a:srgbClr val="002060"/>
                            </a:solidFill>
                            <a:latin typeface="Cambria Math" panose="02040503050406030204" pitchFamily="18" charset="0"/>
                            <a:ea typeface="Cambria Math" panose="02040503050406030204" pitchFamily="18" charset="0"/>
                          </a:rPr>
                          <m:t>𝜓</m:t>
                        </m:r>
                        <m:r>
                          <a:rPr lang="en-US" sz="2400" b="0" i="1" baseline="-25000" smtClean="0">
                            <a:solidFill>
                              <a:srgbClr val="002060"/>
                            </a:solidFill>
                            <a:latin typeface="Cambria Math" panose="02040503050406030204" pitchFamily="18" charset="0"/>
                            <a:ea typeface="Cambria Math" panose="02040503050406030204" pitchFamily="18" charset="0"/>
                          </a:rPr>
                          <m:t>1</m:t>
                        </m:r>
                      </m:e>
                    </m:d>
                    <m:r>
                      <a:rPr kumimoji="0" lang="en-US" sz="24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panose="02040503050406030204" pitchFamily="18" charset="0"/>
                        <a:cs typeface="+mn-cs"/>
                      </a:rPr>
                      <m:t>=</m:t>
                    </m:r>
                    <m:r>
                      <m:rPr>
                        <m:sty m:val="p"/>
                      </m:rPr>
                      <a:rPr lang="el-GR" sz="2400" i="1" smtClean="0">
                        <a:solidFill>
                          <a:srgbClr val="002060"/>
                        </a:solidFill>
                        <a:latin typeface="Cambria Math" panose="02040503050406030204" pitchFamily="18" charset="0"/>
                        <a:ea typeface="Cambria Math" panose="02040503050406030204" pitchFamily="18" charset="0"/>
                      </a:rPr>
                      <m:t>α</m:t>
                    </m:r>
                    <m:r>
                      <a:rPr lang="en-US" sz="2400" b="0" i="1" baseline="-25000" smtClean="0">
                        <a:solidFill>
                          <a:srgbClr val="002060"/>
                        </a:solidFill>
                        <a:latin typeface="Cambria Math" panose="02040503050406030204" pitchFamily="18" charset="0"/>
                        <a:ea typeface="Cambria Math" panose="02040503050406030204" pitchFamily="18" charset="0"/>
                      </a:rPr>
                      <m:t>00</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0</m:t>
                        </m:r>
                        <m:r>
                          <a:rPr lang="en-US" sz="2400" b="0" i="1" smtClean="0">
                            <a:solidFill>
                              <a:srgbClr val="002060"/>
                            </a:solidFill>
                            <a:latin typeface="Cambria Math" panose="02040503050406030204" pitchFamily="18" charset="0"/>
                            <a:ea typeface="Cambria Math" panose="02040503050406030204" pitchFamily="18" charset="0"/>
                          </a:rPr>
                          <m:t>0</m:t>
                        </m:r>
                      </m:e>
                    </m:d>
                    <m:r>
                      <a:rPr lang="en-US" sz="2400" b="0" i="0" smtClean="0">
                        <a:solidFill>
                          <a:srgbClr val="002060"/>
                        </a:solidFill>
                        <a:latin typeface="Cambria Math" panose="02040503050406030204" pitchFamily="18" charset="0"/>
                        <a:ea typeface="Cambria Math" panose="02040503050406030204" pitchFamily="18" charset="0"/>
                      </a:rPr>
                      <m:t>+</m:t>
                    </m:r>
                    <m:r>
                      <a:rPr lang="el-GR" sz="2400" i="1">
                        <a:solidFill>
                          <a:srgbClr val="002060"/>
                        </a:solidFill>
                        <a:latin typeface="Cambria Math" panose="02040503050406030204" pitchFamily="18" charset="0"/>
                        <a:ea typeface="Cambria Math" panose="02040503050406030204" pitchFamily="18" charset="0"/>
                      </a:rPr>
                      <m:t>𝛼</m:t>
                    </m:r>
                    <m:r>
                      <a:rPr lang="en-US" sz="2400" b="0" i="1" baseline="-25000" smtClean="0">
                        <a:solidFill>
                          <a:srgbClr val="002060"/>
                        </a:solidFill>
                        <a:latin typeface="Cambria Math" panose="02040503050406030204" pitchFamily="18" charset="0"/>
                        <a:ea typeface="Cambria Math" panose="02040503050406030204" pitchFamily="18" charset="0"/>
                      </a:rPr>
                      <m:t>01</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m:t>
                        </m:r>
                        <m:r>
                          <a:rPr lang="en-US" sz="2400" i="1">
                            <a:solidFill>
                              <a:srgbClr val="002060"/>
                            </a:solidFill>
                            <a:latin typeface="Cambria Math" panose="02040503050406030204" pitchFamily="18" charset="0"/>
                            <a:ea typeface="Cambria Math" panose="02040503050406030204" pitchFamily="18" charset="0"/>
                          </a:rPr>
                          <m:t>1</m:t>
                        </m:r>
                      </m:e>
                    </m:d>
                  </m:oMath>
                </a14:m>
                <a:r>
                  <a:rPr kumimoji="0" lang="en-US" sz="2400" b="0" i="0" u="none" strike="noStrike" kern="1200" cap="none" spc="0" normalizeH="0" baseline="0" noProof="0" dirty="0">
                    <a:ln>
                      <a:noFill/>
                    </a:ln>
                    <a:solidFill>
                      <a:srgbClr val="002060"/>
                    </a:solidFill>
                    <a:effectLst/>
                    <a:uLnTx/>
                    <a:uFillTx/>
                    <a:latin typeface="Calibri"/>
                    <a:ea typeface="+mn-ea"/>
                    <a:cs typeface="+mn-cs"/>
                  </a:rPr>
                  <a:t> + </a:t>
                </a:r>
                <a14:m>
                  <m:oMath xmlns:m="http://schemas.openxmlformats.org/officeDocument/2006/math">
                    <m:r>
                      <a:rPr lang="el-GR" sz="2400" i="1">
                        <a:solidFill>
                          <a:srgbClr val="002060"/>
                        </a:solidFill>
                        <a:latin typeface="Cambria Math" panose="02040503050406030204" pitchFamily="18" charset="0"/>
                        <a:ea typeface="Cambria Math" panose="02040503050406030204" pitchFamily="18" charset="0"/>
                      </a:rPr>
                      <m:t>𝛼</m:t>
                    </m:r>
                    <m:r>
                      <a:rPr lang="en-US" sz="2400" i="1" baseline="-25000">
                        <a:solidFill>
                          <a:srgbClr val="002060"/>
                        </a:solidFill>
                        <a:latin typeface="Cambria Math" panose="02040503050406030204" pitchFamily="18" charset="0"/>
                        <a:ea typeface="Cambria Math" panose="02040503050406030204" pitchFamily="18" charset="0"/>
                      </a:rPr>
                      <m:t>1</m:t>
                    </m:r>
                    <m:r>
                      <a:rPr lang="en-US" sz="2400" b="0" i="1" baseline="-25000" smtClean="0">
                        <a:solidFill>
                          <a:srgbClr val="002060"/>
                        </a:solidFill>
                        <a:latin typeface="Cambria Math" panose="02040503050406030204" pitchFamily="18" charset="0"/>
                        <a:ea typeface="Cambria Math" panose="02040503050406030204" pitchFamily="18" charset="0"/>
                      </a:rPr>
                      <m:t>0</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b="0" i="1" smtClean="0">
                            <a:solidFill>
                              <a:srgbClr val="002060"/>
                            </a:solidFill>
                            <a:latin typeface="Cambria Math" panose="02040503050406030204" pitchFamily="18" charset="0"/>
                            <a:ea typeface="Cambria Math" panose="02040503050406030204" pitchFamily="18" charset="0"/>
                          </a:rPr>
                          <m:t>0</m:t>
                        </m:r>
                      </m:e>
                    </m:d>
                  </m:oMath>
                </a14:m>
                <a:r>
                  <a:rPr lang="en-US" sz="2400" dirty="0">
                    <a:solidFill>
                      <a:srgbClr val="002060"/>
                    </a:solidFill>
                  </a:rPr>
                  <a:t> + </a:t>
                </a:r>
                <a14:m>
                  <m:oMath xmlns:m="http://schemas.openxmlformats.org/officeDocument/2006/math">
                    <m:r>
                      <a:rPr lang="el-GR" sz="2400" i="1">
                        <a:solidFill>
                          <a:srgbClr val="002060"/>
                        </a:solidFill>
                        <a:latin typeface="Cambria Math" panose="02040503050406030204" pitchFamily="18" charset="0"/>
                        <a:ea typeface="Cambria Math" panose="02040503050406030204" pitchFamily="18" charset="0"/>
                      </a:rPr>
                      <m:t>𝛼</m:t>
                    </m:r>
                    <m:r>
                      <a:rPr lang="en-US" sz="2400" i="1" baseline="-25000">
                        <a:solidFill>
                          <a:srgbClr val="002060"/>
                        </a:solidFill>
                        <a:latin typeface="Cambria Math" panose="02040503050406030204" pitchFamily="18" charset="0"/>
                        <a:ea typeface="Cambria Math" panose="02040503050406030204" pitchFamily="18" charset="0"/>
                      </a:rPr>
                      <m:t>1</m:t>
                    </m:r>
                    <m:r>
                      <a:rPr lang="en-US" sz="2400" b="0" i="1" baseline="-25000" smtClean="0">
                        <a:solidFill>
                          <a:srgbClr val="002060"/>
                        </a:solidFill>
                        <a:latin typeface="Cambria Math" panose="02040503050406030204" pitchFamily="18" charset="0"/>
                        <a:ea typeface="Cambria Math" panose="02040503050406030204" pitchFamily="18" charset="0"/>
                      </a:rPr>
                      <m:t>1</m:t>
                    </m:r>
                    <m:d>
                      <m:dPr>
                        <m:begChr m:val="|"/>
                        <m:endChr m:val="⟩"/>
                        <m:ctrlPr>
                          <a:rPr lang="en-US" sz="2400" i="1">
                            <a:solidFill>
                              <a:srgbClr val="002060"/>
                            </a:solidFill>
                            <a:latin typeface="Cambria Math" panose="02040503050406030204" pitchFamily="18" charset="0"/>
                            <a:ea typeface="Cambria Math" panose="02040503050406030204" pitchFamily="18" charset="0"/>
                          </a:rPr>
                        </m:ctrlPr>
                      </m:dPr>
                      <m:e>
                        <m:r>
                          <a:rPr lang="en-US" sz="2400" i="1">
                            <a:solidFill>
                              <a:srgbClr val="002060"/>
                            </a:solidFill>
                            <a:latin typeface="Cambria Math" panose="02040503050406030204" pitchFamily="18" charset="0"/>
                            <a:ea typeface="Cambria Math" panose="02040503050406030204" pitchFamily="18" charset="0"/>
                          </a:rPr>
                          <m:t>1</m:t>
                        </m:r>
                        <m:r>
                          <a:rPr lang="en-US" sz="2400" b="0" i="1" smtClean="0">
                            <a:solidFill>
                              <a:srgbClr val="002060"/>
                            </a:solidFill>
                            <a:latin typeface="Cambria Math" panose="02040503050406030204" pitchFamily="18" charset="0"/>
                            <a:ea typeface="Cambria Math" panose="02040503050406030204" pitchFamily="18" charset="0"/>
                          </a:rPr>
                          <m:t>1</m:t>
                        </m:r>
                      </m:e>
                    </m:d>
                  </m:oMath>
                </a14:m>
                <a:r>
                  <a:rPr lang="en-US" sz="2400" dirty="0">
                    <a:solidFill>
                      <a:srgbClr val="002060"/>
                    </a:solidFill>
                  </a:rPr>
                  <a:t> </a:t>
                </a:r>
              </a:p>
            </p:txBody>
          </p:sp>
        </mc:Choice>
        <mc:Fallback>
          <p:sp>
            <p:nvSpPr>
              <p:cNvPr id="11" name="TextBox 10">
                <a:extLst>
                  <a:ext uri="{FF2B5EF4-FFF2-40B4-BE49-F238E27FC236}">
                    <a16:creationId xmlns:a16="http://schemas.microsoft.com/office/drawing/2014/main" id="{D56C85FD-B301-9CEE-F3F7-2483B3A67198}"/>
                  </a:ext>
                </a:extLst>
              </p:cNvPr>
              <p:cNvSpPr txBox="1">
                <a:spLocks noRot="1" noChangeAspect="1" noMove="1" noResize="1" noEditPoints="1" noAdjustHandles="1" noChangeArrowheads="1" noChangeShapeType="1" noTextEdit="1"/>
              </p:cNvSpPr>
              <p:nvPr/>
            </p:nvSpPr>
            <p:spPr>
              <a:xfrm>
                <a:off x="3293601" y="3986604"/>
                <a:ext cx="6271986" cy="369332"/>
              </a:xfrm>
              <a:prstGeom prst="rect">
                <a:avLst/>
              </a:prstGeom>
              <a:blipFill>
                <a:blip r:embed="rId8"/>
                <a:stretch>
                  <a:fillRect l="-606" t="-19355" b="-451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0962630-EE85-3744-BD0E-C5DCB1155769}"/>
                  </a:ext>
                </a:extLst>
              </p:cNvPr>
              <p:cNvSpPr txBox="1"/>
              <p:nvPr/>
            </p:nvSpPr>
            <p:spPr>
              <a:xfrm>
                <a:off x="9398819" y="3606265"/>
                <a:ext cx="1207773" cy="369006"/>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00</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p:sp>
            <p:nvSpPr>
              <p:cNvPr id="12" name="TextBox 11">
                <a:extLst>
                  <a:ext uri="{FF2B5EF4-FFF2-40B4-BE49-F238E27FC236}">
                    <a16:creationId xmlns:a16="http://schemas.microsoft.com/office/drawing/2014/main" id="{10962630-EE85-3744-BD0E-C5DCB1155769}"/>
                  </a:ext>
                </a:extLst>
              </p:cNvPr>
              <p:cNvSpPr txBox="1">
                <a:spLocks noRot="1" noChangeAspect="1" noMove="1" noResize="1" noEditPoints="1" noAdjustHandles="1" noChangeArrowheads="1" noChangeShapeType="1" noTextEdit="1"/>
              </p:cNvSpPr>
              <p:nvPr/>
            </p:nvSpPr>
            <p:spPr>
              <a:xfrm>
                <a:off x="9398819" y="3606265"/>
                <a:ext cx="1207773" cy="369006"/>
              </a:xfrm>
              <a:prstGeom prst="rect">
                <a:avLst/>
              </a:prstGeom>
              <a:blipFill>
                <a:blip r:embed="rId9"/>
                <a:stretch>
                  <a:fillRect b="-103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46B3BF04-4585-E383-3FF9-BEFFE4C68BC6}"/>
                  </a:ext>
                </a:extLst>
              </p:cNvPr>
              <p:cNvSpPr txBox="1"/>
              <p:nvPr/>
            </p:nvSpPr>
            <p:spPr>
              <a:xfrm>
                <a:off x="9398819" y="3982264"/>
                <a:ext cx="1207773" cy="369006"/>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01</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p:sp>
            <p:nvSpPr>
              <p:cNvPr id="13" name="TextBox 12">
                <a:extLst>
                  <a:ext uri="{FF2B5EF4-FFF2-40B4-BE49-F238E27FC236}">
                    <a16:creationId xmlns:a16="http://schemas.microsoft.com/office/drawing/2014/main" id="{46B3BF04-4585-E383-3FF9-BEFFE4C68BC6}"/>
                  </a:ext>
                </a:extLst>
              </p:cNvPr>
              <p:cNvSpPr txBox="1">
                <a:spLocks noRot="1" noChangeAspect="1" noMove="1" noResize="1" noEditPoints="1" noAdjustHandles="1" noChangeArrowheads="1" noChangeShapeType="1" noTextEdit="1"/>
              </p:cNvSpPr>
              <p:nvPr/>
            </p:nvSpPr>
            <p:spPr>
              <a:xfrm>
                <a:off x="9398819" y="3982264"/>
                <a:ext cx="1207773" cy="369006"/>
              </a:xfrm>
              <a:prstGeom prst="rect">
                <a:avLst/>
              </a:prstGeom>
              <a:blipFill>
                <a:blip r:embed="rId10"/>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EE9E35F-26D3-B3D3-538B-29BB0BCF3692}"/>
                  </a:ext>
                </a:extLst>
              </p:cNvPr>
              <p:cNvSpPr txBox="1"/>
              <p:nvPr/>
            </p:nvSpPr>
            <p:spPr>
              <a:xfrm>
                <a:off x="9398818" y="4366734"/>
                <a:ext cx="1207773" cy="369006"/>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10</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p:sp>
            <p:nvSpPr>
              <p:cNvPr id="14" name="TextBox 13">
                <a:extLst>
                  <a:ext uri="{FF2B5EF4-FFF2-40B4-BE49-F238E27FC236}">
                    <a16:creationId xmlns:a16="http://schemas.microsoft.com/office/drawing/2014/main" id="{5EE9E35F-26D3-B3D3-538B-29BB0BCF3692}"/>
                  </a:ext>
                </a:extLst>
              </p:cNvPr>
              <p:cNvSpPr txBox="1">
                <a:spLocks noRot="1" noChangeAspect="1" noMove="1" noResize="1" noEditPoints="1" noAdjustHandles="1" noChangeArrowheads="1" noChangeShapeType="1" noTextEdit="1"/>
              </p:cNvSpPr>
              <p:nvPr/>
            </p:nvSpPr>
            <p:spPr>
              <a:xfrm>
                <a:off x="9398818" y="4366734"/>
                <a:ext cx="1207773" cy="369006"/>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984C399-64FE-F2FF-E105-C5F4F0AE4619}"/>
                  </a:ext>
                </a:extLst>
              </p:cNvPr>
              <p:cNvSpPr txBox="1"/>
              <p:nvPr/>
            </p:nvSpPr>
            <p:spPr>
              <a:xfrm>
                <a:off x="9398817" y="4766039"/>
                <a:ext cx="1207773" cy="369006"/>
              </a:xfrm>
              <a:prstGeom prst="rect">
                <a:avLst/>
              </a:prstGeom>
              <a:noFill/>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11</m:t>
                          </m:r>
                        </m:e>
                      </m:d>
                    </m:oMath>
                  </m:oMathPara>
                </a14:m>
                <a:endParaRPr kumimoji="0" lang="en-US" sz="2400" b="0" i="0" u="none" strike="noStrike" kern="1200" cap="none" spc="0" normalizeH="0" baseline="0" noProof="0" dirty="0">
                  <a:ln>
                    <a:noFill/>
                  </a:ln>
                  <a:solidFill>
                    <a:srgbClr val="002060"/>
                  </a:solidFill>
                  <a:effectLst/>
                  <a:uLnTx/>
                  <a:uFillTx/>
                  <a:latin typeface="Calibri"/>
                  <a:ea typeface="+mn-ea"/>
                  <a:cs typeface="+mn-cs"/>
                </a:endParaRPr>
              </a:p>
            </p:txBody>
          </p:sp>
        </mc:Choice>
        <mc:Fallback>
          <p:sp>
            <p:nvSpPr>
              <p:cNvPr id="15" name="TextBox 14">
                <a:extLst>
                  <a:ext uri="{FF2B5EF4-FFF2-40B4-BE49-F238E27FC236}">
                    <a16:creationId xmlns:a16="http://schemas.microsoft.com/office/drawing/2014/main" id="{E984C399-64FE-F2FF-E105-C5F4F0AE4619}"/>
                  </a:ext>
                </a:extLst>
              </p:cNvPr>
              <p:cNvSpPr txBox="1">
                <a:spLocks noRot="1" noChangeAspect="1" noMove="1" noResize="1" noEditPoints="1" noAdjustHandles="1" noChangeArrowheads="1" noChangeShapeType="1" noTextEdit="1"/>
              </p:cNvSpPr>
              <p:nvPr/>
            </p:nvSpPr>
            <p:spPr>
              <a:xfrm>
                <a:off x="9398817" y="4766039"/>
                <a:ext cx="1207773" cy="369006"/>
              </a:xfrm>
              <a:prstGeom prst="rect">
                <a:avLst/>
              </a:prstGeom>
              <a:blipFill>
                <a:blip r:embed="rId12"/>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89326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5" grpId="0" animBg="1"/>
      <p:bldP spid="11" grpId="0"/>
      <p:bldP spid="12" grpId="0"/>
      <p:bldP spid="13"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BE5700"/>
                </a:solidFill>
              </a:rPr>
              <a:t>Effect</a:t>
            </a: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 Of Qubit Measurement</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02"/>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Measuring</a:t>
            </a:r>
            <a:r>
              <a:rPr kumimoji="0" lang="en-US" sz="2400" b="0" i="1" u="none" strike="noStrike" kern="0" cap="none" spc="0" normalizeH="0" baseline="0" noProof="0" dirty="0">
                <a:ln>
                  <a:noFill/>
                </a:ln>
                <a:solidFill>
                  <a:prstClr val="white"/>
                </a:solidFill>
                <a:effectLst/>
                <a:uLnTx/>
                <a:uFillTx/>
                <a:latin typeface="Calibri"/>
                <a:ea typeface="+mn-ea"/>
                <a:cs typeface="+mn-cs"/>
              </a:rPr>
              <a:t> N </a:t>
            </a:r>
            <a:r>
              <a:rPr kumimoji="0" lang="en-US" sz="2400" b="0" i="0" u="none" strike="noStrike" kern="0" cap="none" spc="0" normalizeH="0" baseline="0" noProof="0" dirty="0">
                <a:ln>
                  <a:noFill/>
                </a:ln>
                <a:solidFill>
                  <a:prstClr val="white"/>
                </a:solidFill>
                <a:effectLst/>
                <a:uLnTx/>
                <a:uFillTx/>
                <a:latin typeface="Calibri"/>
                <a:ea typeface="+mn-ea"/>
                <a:cs typeface="+mn-cs"/>
              </a:rPr>
              <a:t>qubits produce an </a:t>
            </a:r>
            <a:r>
              <a:rPr kumimoji="0" lang="en-US" sz="2400" b="0" i="1" u="none" strike="noStrike" kern="0" cap="none" spc="0" normalizeH="0" baseline="0" noProof="0" dirty="0">
                <a:ln>
                  <a:noFill/>
                </a:ln>
                <a:solidFill>
                  <a:prstClr val="white"/>
                </a:solidFill>
                <a:effectLst/>
                <a:uLnTx/>
                <a:uFillTx/>
                <a:latin typeface="Calibri"/>
                <a:ea typeface="+mn-ea"/>
                <a:cs typeface="+mn-cs"/>
              </a:rPr>
              <a:t>N</a:t>
            </a:r>
            <a:r>
              <a:rPr kumimoji="0" lang="en-US" sz="2400" b="0" i="0" u="none" strike="noStrike" kern="0" cap="none" spc="0" normalizeH="0" baseline="0" noProof="0" dirty="0">
                <a:ln>
                  <a:noFill/>
                </a:ln>
                <a:solidFill>
                  <a:prstClr val="white"/>
                </a:solidFill>
                <a:effectLst/>
                <a:uLnTx/>
                <a:uFillTx/>
                <a:latin typeface="Calibri"/>
                <a:ea typeface="+mn-ea"/>
                <a:cs typeface="+mn-cs"/>
              </a:rPr>
              <a:t>-bit classical outcome</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4287F3B-F877-BEB9-E21B-5FF00D72AAE5}"/>
                  </a:ext>
                </a:extLst>
              </p:cNvPr>
              <p:cNvSpPr txBox="1"/>
              <p:nvPr/>
            </p:nvSpPr>
            <p:spPr>
              <a:xfrm>
                <a:off x="653098" y="2831441"/>
                <a:ext cx="3373039" cy="584775"/>
              </a:xfrm>
              <a:prstGeom prst="rect">
                <a:avLst/>
              </a:prstGeom>
              <a:noFill/>
            </p:spPr>
            <p:txBody>
              <a:bodyPr wrap="none" rtlCol="0">
                <a:spAutoFit/>
              </a:bodyPr>
              <a:lstStyle/>
              <a:p>
                <a:pPr algn="ctr" defTabSz="457200"/>
                <a:r>
                  <a:rPr lang="en-US" sz="3200" b="1" spc="-300" dirty="0">
                    <a:solidFill>
                      <a:srgbClr val="0B3559"/>
                    </a:solidFill>
                    <a:latin typeface="Cambria Math" panose="02040503050406030204" pitchFamily="18" charset="0"/>
                    <a:ea typeface="Cambria Math" panose="02040503050406030204" pitchFamily="18" charset="0"/>
                  </a:rPr>
                  <a:t>❘</a:t>
                </a:r>
                <a:r>
                  <a:rPr lang="en-US" sz="2800" b="1" spc="-300" dirty="0">
                    <a:solidFill>
                      <a:srgbClr val="0B3559"/>
                    </a:solidFill>
                    <a:latin typeface="Cambria Math" panose="02040503050406030204" pitchFamily="18" charset="0"/>
                    <a:ea typeface="Cambria Math" panose="02040503050406030204" pitchFamily="18" charset="0"/>
                  </a:rPr>
                  <a:t> </a:t>
                </a:r>
                <a14:m>
                  <m:oMath xmlns:m="http://schemas.openxmlformats.org/officeDocument/2006/math">
                    <m:r>
                      <a:rPr lang="en-US" sz="2800" b="1" spc="-300">
                        <a:solidFill>
                          <a:srgbClr val="0B3559"/>
                        </a:solidFill>
                        <a:latin typeface="Cambria Math" panose="02040503050406030204" pitchFamily="18" charset="0"/>
                        <a:ea typeface="Cambria Math" panose="02040503050406030204" pitchFamily="18" charset="0"/>
                      </a:rPr>
                      <m:t>𝛙</m:t>
                    </m:r>
                    <m:r>
                      <a:rPr lang="en-US" sz="2800" b="1" spc="-300">
                        <a:solidFill>
                          <a:srgbClr val="0B3559"/>
                        </a:solidFill>
                        <a:latin typeface="Cambria Math" panose="02040503050406030204" pitchFamily="18" charset="0"/>
                        <a:ea typeface="Cambria Math" panose="02040503050406030204" pitchFamily="18" charset="0"/>
                      </a:rPr>
                      <m:t> </m:t>
                    </m:r>
                  </m:oMath>
                </a14:m>
                <a:r>
                  <a:rPr lang="en-US" sz="2800" b="1" spc="-300" dirty="0">
                    <a:solidFill>
                      <a:srgbClr val="0B3559"/>
                    </a:solidFill>
                    <a:latin typeface="Cambria Math" panose="02040503050406030204" pitchFamily="18" charset="0"/>
                    <a:ea typeface="Cambria Math" panose="02040503050406030204" pitchFamily="18" charset="0"/>
                  </a:rPr>
                  <a:t>〉</a:t>
                </a:r>
                <a:r>
                  <a:rPr lang="en-US" sz="2800" b="1" dirty="0">
                    <a:solidFill>
                      <a:srgbClr val="0B3559"/>
                    </a:solidFill>
                    <a:latin typeface="Cambria Math" panose="02040503050406030204" pitchFamily="18" charset="0"/>
                    <a:ea typeface="Cambria Math" panose="02040503050406030204" pitchFamily="18" charset="0"/>
                  </a:rPr>
                  <a:t>=  ⍺</a:t>
                </a:r>
                <a:r>
                  <a:rPr lang="en-US" sz="2800" b="1" baseline="-25000" dirty="0">
                    <a:solidFill>
                      <a:srgbClr val="0B3559"/>
                    </a:solidFill>
                    <a:latin typeface="Cambria Math" panose="02040503050406030204" pitchFamily="18" charset="0"/>
                    <a:ea typeface="Cambria Math" panose="02040503050406030204" pitchFamily="18" charset="0"/>
                  </a:rPr>
                  <a:t>0</a:t>
                </a:r>
                <a:r>
                  <a:rPr lang="en-US" sz="2800" b="1" dirty="0">
                    <a:solidFill>
                      <a:srgbClr val="0B3559"/>
                    </a:solidFill>
                    <a:latin typeface="Cambria Math" panose="02040503050406030204" pitchFamily="18" charset="0"/>
                    <a:ea typeface="Cambria Math" panose="02040503050406030204" pitchFamily="18" charset="0"/>
                  </a:rPr>
                  <a:t>❘</a:t>
                </a:r>
                <a:r>
                  <a:rPr lang="en-US" sz="2400" b="1" dirty="0">
                    <a:solidFill>
                      <a:srgbClr val="0B3559"/>
                    </a:solidFill>
                    <a:latin typeface="Cambria Math" panose="02040503050406030204" pitchFamily="18" charset="0"/>
                    <a:ea typeface="Cambria Math" panose="02040503050406030204" pitchFamily="18" charset="0"/>
                  </a:rPr>
                  <a:t>0</a:t>
                </a:r>
                <a:r>
                  <a:rPr lang="en-US" sz="2400" b="1" spc="-300" dirty="0">
                    <a:solidFill>
                      <a:srgbClr val="0B3559"/>
                    </a:solidFill>
                    <a:latin typeface="Cambria Math" panose="02040503050406030204" pitchFamily="18" charset="0"/>
                    <a:ea typeface="Cambria Math" panose="02040503050406030204" pitchFamily="18" charset="0"/>
                  </a:rPr>
                  <a:t>〉</a:t>
                </a:r>
                <a:r>
                  <a:rPr lang="en-US" sz="2400" b="1" spc="-300" dirty="0">
                    <a:solidFill>
                      <a:srgbClr val="5C9BA4"/>
                    </a:solidFill>
                    <a:ea typeface="Cambria Math" panose="02040503050406030204" pitchFamily="18" charset="0"/>
                  </a:rPr>
                  <a:t>+</a:t>
                </a:r>
                <a:r>
                  <a:rPr lang="en-US" sz="2400" b="1" dirty="0">
                    <a:solidFill>
                      <a:srgbClr val="0B3559"/>
                    </a:solidFill>
                    <a:ea typeface="Cambria Math" panose="02040503050406030204" pitchFamily="18" charset="0"/>
                  </a:rPr>
                  <a:t> </a:t>
                </a:r>
                <a:r>
                  <a:rPr lang="en-US" sz="2400" b="1" dirty="0">
                    <a:solidFill>
                      <a:srgbClr val="0B3559"/>
                    </a:solidFill>
                    <a:latin typeface="Cambria Math" panose="02040503050406030204" pitchFamily="18" charset="0"/>
                    <a:ea typeface="Cambria Math" panose="02040503050406030204" pitchFamily="18" charset="0"/>
                  </a:rPr>
                  <a:t> ⍺</a:t>
                </a:r>
                <a:r>
                  <a:rPr lang="en-US" sz="2400" b="1" baseline="-25000" dirty="0">
                    <a:solidFill>
                      <a:srgbClr val="0B3559"/>
                    </a:solidFill>
                    <a:latin typeface="Cambria Math" panose="02040503050406030204" pitchFamily="18" charset="0"/>
                    <a:ea typeface="Cambria Math" panose="02040503050406030204" pitchFamily="18" charset="0"/>
                  </a:rPr>
                  <a:t>1</a:t>
                </a:r>
                <a:r>
                  <a:rPr lang="en-US" sz="2800" b="1" dirty="0">
                    <a:solidFill>
                      <a:srgbClr val="0B3559"/>
                    </a:solidFill>
                    <a:latin typeface="Cambria Math" panose="02040503050406030204" pitchFamily="18" charset="0"/>
                    <a:ea typeface="Cambria Math" panose="02040503050406030204" pitchFamily="18" charset="0"/>
                  </a:rPr>
                  <a:t>❘</a:t>
                </a:r>
                <a:r>
                  <a:rPr lang="en-US" sz="2400" b="1" dirty="0">
                    <a:solidFill>
                      <a:srgbClr val="0B3559"/>
                    </a:solidFill>
                    <a:latin typeface="Cambria Math" panose="02040503050406030204" pitchFamily="18" charset="0"/>
                    <a:ea typeface="Cambria Math" panose="02040503050406030204" pitchFamily="18" charset="0"/>
                  </a:rPr>
                  <a:t>1〉</a:t>
                </a:r>
              </a:p>
            </p:txBody>
          </p:sp>
        </mc:Choice>
        <mc:Fallback xmlns="">
          <p:sp>
            <p:nvSpPr>
              <p:cNvPr id="41" name="TextBox 40">
                <a:extLst>
                  <a:ext uri="{FF2B5EF4-FFF2-40B4-BE49-F238E27FC236}">
                    <a16:creationId xmlns:a16="http://schemas.microsoft.com/office/drawing/2014/main" id="{D4287F3B-F877-BEB9-E21B-5FF00D72AAE5}"/>
                  </a:ext>
                </a:extLst>
              </p:cNvPr>
              <p:cNvSpPr txBox="1">
                <a:spLocks noRot="1" noChangeAspect="1" noMove="1" noResize="1" noEditPoints="1" noAdjustHandles="1" noChangeArrowheads="1" noChangeShapeType="1" noTextEdit="1"/>
              </p:cNvSpPr>
              <p:nvPr/>
            </p:nvSpPr>
            <p:spPr>
              <a:xfrm>
                <a:off x="653098" y="2831441"/>
                <a:ext cx="3373039" cy="584775"/>
              </a:xfrm>
              <a:prstGeom prst="rect">
                <a:avLst/>
              </a:prstGeom>
              <a:blipFill>
                <a:blip r:embed="rId3"/>
                <a:stretch>
                  <a:fillRect l="-3008" t="-12766" r="-1880" b="-31915"/>
                </a:stretch>
              </a:blipFill>
            </p:spPr>
            <p:txBody>
              <a:bodyPr/>
              <a:lstStyle/>
              <a:p>
                <a:r>
                  <a:rPr lang="en-US">
                    <a:noFill/>
                  </a:rPr>
                  <a:t> </a:t>
                </a:r>
              </a:p>
            </p:txBody>
          </p:sp>
        </mc:Fallback>
      </mc:AlternateContent>
      <p:sp>
        <p:nvSpPr>
          <p:cNvPr id="42" name="Rectangle 41">
            <a:extLst>
              <a:ext uri="{FF2B5EF4-FFF2-40B4-BE49-F238E27FC236}">
                <a16:creationId xmlns:a16="http://schemas.microsoft.com/office/drawing/2014/main" id="{AD719C2F-600F-2350-55BE-816372A2BF65}"/>
              </a:ext>
            </a:extLst>
          </p:cNvPr>
          <p:cNvSpPr/>
          <p:nvPr/>
        </p:nvSpPr>
        <p:spPr>
          <a:xfrm>
            <a:off x="5087039" y="2149170"/>
            <a:ext cx="2017921" cy="2017921"/>
          </a:xfrm>
          <a:prstGeom prst="rect">
            <a:avLst/>
          </a:prstGeom>
          <a:noFill/>
          <a:ln w="38100" cap="flat" cmpd="sng" algn="ctr">
            <a:solidFill>
              <a:srgbClr val="08345A"/>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cxnSp>
        <p:nvCxnSpPr>
          <p:cNvPr id="43" name="Straight Connector 42">
            <a:extLst>
              <a:ext uri="{FF2B5EF4-FFF2-40B4-BE49-F238E27FC236}">
                <a16:creationId xmlns:a16="http://schemas.microsoft.com/office/drawing/2014/main" id="{B0A0C300-B43B-D3D6-1B9A-C363D1DABC7A}"/>
              </a:ext>
            </a:extLst>
          </p:cNvPr>
          <p:cNvCxnSpPr>
            <a:cxnSpLocks/>
            <a:stCxn id="42" idx="1"/>
          </p:cNvCxnSpPr>
          <p:nvPr/>
        </p:nvCxnSpPr>
        <p:spPr>
          <a:xfrm flipH="1" flipV="1">
            <a:off x="3824294" y="3157213"/>
            <a:ext cx="1262745" cy="918"/>
          </a:xfrm>
          <a:prstGeom prst="line">
            <a:avLst/>
          </a:prstGeom>
          <a:noFill/>
          <a:ln w="38100" cap="flat" cmpd="sng" algn="ctr">
            <a:solidFill>
              <a:srgbClr val="08345A"/>
            </a:solidFill>
            <a:prstDash val="solid"/>
          </a:ln>
          <a:effectLst/>
        </p:spPr>
      </p:cxnSp>
      <p:sp>
        <p:nvSpPr>
          <p:cNvPr id="44" name="Block Arc 43">
            <a:extLst>
              <a:ext uri="{FF2B5EF4-FFF2-40B4-BE49-F238E27FC236}">
                <a16:creationId xmlns:a16="http://schemas.microsoft.com/office/drawing/2014/main" id="{D61367B4-4031-D043-D6DC-1F43848BE3F3}"/>
              </a:ext>
            </a:extLst>
          </p:cNvPr>
          <p:cNvSpPr/>
          <p:nvPr/>
        </p:nvSpPr>
        <p:spPr>
          <a:xfrm>
            <a:off x="5502634" y="3156670"/>
            <a:ext cx="1186730" cy="1186730"/>
          </a:xfrm>
          <a:prstGeom prst="blockArc">
            <a:avLst>
              <a:gd name="adj1" fmla="val 10391458"/>
              <a:gd name="adj2" fmla="val 337056"/>
              <a:gd name="adj3" fmla="val 1354"/>
            </a:avLst>
          </a:prstGeom>
          <a:gradFill rotWithShape="1">
            <a:gsLst>
              <a:gs pos="0">
                <a:srgbClr val="F7C145">
                  <a:tint val="100000"/>
                  <a:shade val="100000"/>
                  <a:satMod val="130000"/>
                </a:srgbClr>
              </a:gs>
              <a:gs pos="100000">
                <a:srgbClr val="F7C145">
                  <a:tint val="50000"/>
                  <a:shade val="100000"/>
                  <a:satMod val="350000"/>
                </a:srgbClr>
              </a:gs>
            </a:gsLst>
            <a:lin ang="16200000" scaled="0"/>
          </a:gradFill>
          <a:ln w="76200" cap="flat" cmpd="sng" algn="ctr">
            <a:solidFill>
              <a:srgbClr val="08345A"/>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22539"/>
              </a:solidFill>
              <a:effectLst/>
              <a:uLnTx/>
              <a:uFillTx/>
              <a:latin typeface="Calibri"/>
              <a:ea typeface="+mn-ea"/>
              <a:cs typeface="+mn-cs"/>
            </a:endParaRPr>
          </a:p>
        </p:txBody>
      </p:sp>
      <p:sp>
        <p:nvSpPr>
          <p:cNvPr id="45" name="Right Arrow 44">
            <a:extLst>
              <a:ext uri="{FF2B5EF4-FFF2-40B4-BE49-F238E27FC236}">
                <a16:creationId xmlns:a16="http://schemas.microsoft.com/office/drawing/2014/main" id="{050B5B0F-58FA-A919-513B-1DDD9A5BDEE4}"/>
              </a:ext>
            </a:extLst>
          </p:cNvPr>
          <p:cNvSpPr/>
          <p:nvPr/>
        </p:nvSpPr>
        <p:spPr>
          <a:xfrm rot="16200000">
            <a:off x="5409944" y="2941146"/>
            <a:ext cx="1337370" cy="484632"/>
          </a:xfrm>
          <a:prstGeom prst="rightArrow">
            <a:avLst>
              <a:gd name="adj1" fmla="val 20051"/>
              <a:gd name="adj2" fmla="val 58985"/>
            </a:avLst>
          </a:prstGeom>
          <a:solidFill>
            <a:srgbClr val="08345A"/>
          </a:solidFill>
          <a:ln w="9525" cap="flat" cmpd="sng" algn="ctr">
            <a:solidFill>
              <a:srgbClr val="08345A"/>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46" name="Group 45">
            <a:extLst>
              <a:ext uri="{FF2B5EF4-FFF2-40B4-BE49-F238E27FC236}">
                <a16:creationId xmlns:a16="http://schemas.microsoft.com/office/drawing/2014/main" id="{1477101A-58A4-0058-63C7-0D34B877DEB1}"/>
              </a:ext>
            </a:extLst>
          </p:cNvPr>
          <p:cNvGrpSpPr/>
          <p:nvPr/>
        </p:nvGrpSpPr>
        <p:grpSpPr>
          <a:xfrm>
            <a:off x="8594478" y="2420327"/>
            <a:ext cx="3268710" cy="476396"/>
            <a:chOff x="5809659" y="2107291"/>
            <a:chExt cx="3268710" cy="476396"/>
          </a:xfrm>
        </p:grpSpPr>
        <p:sp>
          <p:nvSpPr>
            <p:cNvPr id="47" name="Google Shape;153;p9">
              <a:extLst>
                <a:ext uri="{FF2B5EF4-FFF2-40B4-BE49-F238E27FC236}">
                  <a16:creationId xmlns:a16="http://schemas.microsoft.com/office/drawing/2014/main" id="{E56095DC-478F-165D-0715-F1F3148CF2E6}"/>
                </a:ext>
              </a:extLst>
            </p:cNvPr>
            <p:cNvSpPr txBox="1"/>
            <p:nvPr/>
          </p:nvSpPr>
          <p:spPr>
            <a:xfrm>
              <a:off x="6287796" y="2118632"/>
              <a:ext cx="477099" cy="461624"/>
            </a:xfrm>
            <a:prstGeom prst="rect">
              <a:avLst/>
            </a:prstGeom>
            <a:noFill/>
            <a:ln>
              <a:noFill/>
            </a:ln>
          </p:spPr>
          <p:txBody>
            <a:bodyPr spcFirstLastPara="1" wrap="square" lIns="91425" tIns="45700" rIns="91425" bIns="4570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ar-AE" sz="2400" b="1" i="0" u="none" strike="noStrike" kern="0" cap="none" spc="0" normalizeH="0" baseline="0" noProof="0" dirty="0">
                <a:ln>
                  <a:noFill/>
                </a:ln>
                <a:solidFill>
                  <a:srgbClr val="5C9BA4"/>
                </a:solidFill>
                <a:effectLst/>
                <a:uLnTx/>
                <a:uFillTx/>
                <a:latin typeface="Helvetica" pitchFamily="2" charset="0"/>
                <a:ea typeface="Arial"/>
                <a:sym typeface="Arial"/>
              </a:endParaRPr>
            </a:p>
          </p:txBody>
        </p:sp>
        <p:sp>
          <p:nvSpPr>
            <p:cNvPr id="48" name="Rectangle 47">
              <a:extLst>
                <a:ext uri="{FF2B5EF4-FFF2-40B4-BE49-F238E27FC236}">
                  <a16:creationId xmlns:a16="http://schemas.microsoft.com/office/drawing/2014/main" id="{66F8E96E-DB59-2F13-1821-AC8CD21AD74E}"/>
                </a:ext>
              </a:extLst>
            </p:cNvPr>
            <p:cNvSpPr/>
            <p:nvPr/>
          </p:nvSpPr>
          <p:spPr>
            <a:xfrm>
              <a:off x="5809659" y="2122022"/>
              <a:ext cx="702436" cy="461665"/>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B3559"/>
                  </a:solidFill>
                  <a:effectLst/>
                  <a:uLnTx/>
                  <a:uFillTx/>
                  <a:latin typeface="Cambria Math" panose="02040503050406030204" pitchFamily="18" charset="0"/>
                  <a:ea typeface="Cambria Math" panose="02040503050406030204" pitchFamily="18" charset="0"/>
                </a:rPr>
                <a:t>❘0</a:t>
              </a:r>
              <a:r>
                <a:rPr kumimoji="0" lang="en-US" sz="2400" b="1" i="0" u="none" strike="noStrike" kern="0" cap="none" spc="-300" normalizeH="0" baseline="0" noProof="0" dirty="0">
                  <a:ln>
                    <a:noFill/>
                  </a:ln>
                  <a:solidFill>
                    <a:srgbClr val="0B3559"/>
                  </a:solidFill>
                  <a:effectLst/>
                  <a:uLnTx/>
                  <a:uFillTx/>
                  <a:latin typeface="Cambria Math" panose="02040503050406030204" pitchFamily="18" charset="0"/>
                  <a:ea typeface="Cambria Math" panose="02040503050406030204" pitchFamily="18" charset="0"/>
                </a:rPr>
                <a:t>〉</a:t>
              </a:r>
              <a:endParaRPr kumimoji="0" lang="en-US" sz="2400" b="1" i="0" u="none" strike="noStrike" kern="0" cap="none" spc="0" normalizeH="0" baseline="0" noProof="0" dirty="0">
                <a:ln>
                  <a:noFill/>
                </a:ln>
                <a:solidFill>
                  <a:srgbClr val="022539"/>
                </a:solidFill>
                <a:effectLst/>
                <a:uLnTx/>
                <a:uFillTx/>
              </a:endParaRPr>
            </a:p>
          </p:txBody>
        </p:sp>
        <p:sp>
          <p:nvSpPr>
            <p:cNvPr id="49" name="TextBox 48">
              <a:extLst>
                <a:ext uri="{FF2B5EF4-FFF2-40B4-BE49-F238E27FC236}">
                  <a16:creationId xmlns:a16="http://schemas.microsoft.com/office/drawing/2014/main" id="{B0A54F29-6279-6685-77CA-5B67A1A582A0}"/>
                </a:ext>
              </a:extLst>
            </p:cNvPr>
            <p:cNvSpPr txBox="1"/>
            <p:nvPr/>
          </p:nvSpPr>
          <p:spPr>
            <a:xfrm>
              <a:off x="6287796" y="2107291"/>
              <a:ext cx="2159437" cy="461665"/>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22539"/>
                  </a:solidFill>
                  <a:effectLst/>
                  <a:uLnTx/>
                  <a:uFillTx/>
                </a:rPr>
                <a:t>with probability</a:t>
              </a:r>
            </a:p>
          </p:txBody>
        </p:sp>
        <p:sp>
          <p:nvSpPr>
            <p:cNvPr id="50" name="Rectangle 49">
              <a:extLst>
                <a:ext uri="{FF2B5EF4-FFF2-40B4-BE49-F238E27FC236}">
                  <a16:creationId xmlns:a16="http://schemas.microsoft.com/office/drawing/2014/main" id="{7668B782-5408-DBFA-F346-BE60C4B64AF4}"/>
                </a:ext>
              </a:extLst>
            </p:cNvPr>
            <p:cNvSpPr/>
            <p:nvPr/>
          </p:nvSpPr>
          <p:spPr>
            <a:xfrm>
              <a:off x="8335858" y="2114612"/>
              <a:ext cx="742511" cy="461665"/>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B3559"/>
                  </a:solidFill>
                  <a:effectLst/>
                  <a:uLnTx/>
                  <a:uFillTx/>
                  <a:latin typeface="Cambria Math" panose="02040503050406030204" pitchFamily="18" charset="0"/>
                  <a:ea typeface="Cambria Math" panose="02040503050406030204" pitchFamily="18" charset="0"/>
                </a:rPr>
                <a:t>❘⍺</a:t>
              </a:r>
              <a:r>
                <a:rPr kumimoji="0" lang="en-US" sz="2400" b="1" i="0" u="none" strike="noStrike" kern="0" cap="none" spc="0" normalizeH="0" baseline="-25000" noProof="0" dirty="0">
                  <a:ln>
                    <a:noFill/>
                  </a:ln>
                  <a:solidFill>
                    <a:srgbClr val="0B3559"/>
                  </a:solidFill>
                  <a:effectLst/>
                  <a:uLnTx/>
                  <a:uFillTx/>
                  <a:latin typeface="Cambria Math" panose="02040503050406030204" pitchFamily="18" charset="0"/>
                  <a:ea typeface="Cambria Math" panose="02040503050406030204" pitchFamily="18" charset="0"/>
                </a:rPr>
                <a:t>0</a:t>
              </a:r>
              <a:r>
                <a:rPr kumimoji="0" lang="en-US" sz="2400" b="1" i="0" u="none" strike="noStrike" kern="0" cap="none" spc="0" normalizeH="0" baseline="0" noProof="0" dirty="0">
                  <a:ln>
                    <a:noFill/>
                  </a:ln>
                  <a:solidFill>
                    <a:srgbClr val="0B3559"/>
                  </a:solidFill>
                  <a:effectLst/>
                  <a:uLnTx/>
                  <a:uFillTx/>
                  <a:latin typeface="Cambria Math" panose="02040503050406030204" pitchFamily="18" charset="0"/>
                  <a:ea typeface="Cambria Math" panose="02040503050406030204" pitchFamily="18" charset="0"/>
                </a:rPr>
                <a:t>❘</a:t>
              </a:r>
              <a:r>
                <a:rPr kumimoji="0" lang="en-US" sz="2400" b="1" i="0" u="none" strike="noStrike" kern="0" cap="none" spc="0" normalizeH="0" baseline="30000" noProof="0" dirty="0">
                  <a:ln>
                    <a:noFill/>
                  </a:ln>
                  <a:solidFill>
                    <a:srgbClr val="0B3559"/>
                  </a:solidFill>
                  <a:effectLst/>
                  <a:uLnTx/>
                  <a:uFillTx/>
                  <a:latin typeface="Cambria Math" panose="02040503050406030204" pitchFamily="18" charset="0"/>
                  <a:ea typeface="Cambria Math" panose="02040503050406030204" pitchFamily="18" charset="0"/>
                </a:rPr>
                <a:t>2</a:t>
              </a:r>
              <a:endParaRPr kumimoji="0" lang="en-US" sz="2400" b="1" i="0" u="none" strike="noStrike" kern="0" cap="none" spc="0" normalizeH="0" baseline="0" noProof="0" dirty="0">
                <a:ln>
                  <a:noFill/>
                </a:ln>
                <a:solidFill>
                  <a:srgbClr val="022539"/>
                </a:solidFill>
                <a:effectLst/>
                <a:uLnTx/>
                <a:uFillTx/>
              </a:endParaRPr>
            </a:p>
          </p:txBody>
        </p:sp>
      </p:grpSp>
      <p:cxnSp>
        <p:nvCxnSpPr>
          <p:cNvPr id="51" name="Straight Connector 50">
            <a:extLst>
              <a:ext uri="{FF2B5EF4-FFF2-40B4-BE49-F238E27FC236}">
                <a16:creationId xmlns:a16="http://schemas.microsoft.com/office/drawing/2014/main" id="{4987DE9A-C324-143C-DCDF-3B86E6A2647E}"/>
              </a:ext>
            </a:extLst>
          </p:cNvPr>
          <p:cNvCxnSpPr>
            <a:cxnSpLocks/>
          </p:cNvCxnSpPr>
          <p:nvPr/>
        </p:nvCxnSpPr>
        <p:spPr>
          <a:xfrm flipH="1" flipV="1">
            <a:off x="7113031" y="3185383"/>
            <a:ext cx="1262745" cy="918"/>
          </a:xfrm>
          <a:prstGeom prst="line">
            <a:avLst/>
          </a:prstGeom>
          <a:noFill/>
          <a:ln w="76200" cap="flat" cmpd="sng" algn="ctr">
            <a:solidFill>
              <a:srgbClr val="08345A"/>
            </a:solidFill>
            <a:prstDash val="solid"/>
          </a:ln>
          <a:effectLst/>
        </p:spPr>
      </p:cxnSp>
      <p:sp>
        <p:nvSpPr>
          <p:cNvPr id="52" name="Google Shape;153;p9">
            <a:extLst>
              <a:ext uri="{FF2B5EF4-FFF2-40B4-BE49-F238E27FC236}">
                <a16:creationId xmlns:a16="http://schemas.microsoft.com/office/drawing/2014/main" id="{F55714D6-352F-5D16-2B31-E7F0885C3C94}"/>
              </a:ext>
            </a:extLst>
          </p:cNvPr>
          <p:cNvSpPr txBox="1"/>
          <p:nvPr/>
        </p:nvSpPr>
        <p:spPr>
          <a:xfrm>
            <a:off x="9311164" y="3362727"/>
            <a:ext cx="477099" cy="461624"/>
          </a:xfrm>
          <a:prstGeom prst="rect">
            <a:avLst/>
          </a:prstGeom>
          <a:noFill/>
          <a:ln>
            <a:noFill/>
          </a:ln>
        </p:spPr>
        <p:txBody>
          <a:bodyPr spcFirstLastPara="1" wrap="square" lIns="91425" tIns="45700" rIns="91425" bIns="45700" anchor="ctr" anchorCtr="0">
            <a:spAutoFit/>
          </a:bodyPr>
          <a:lstStyle/>
          <a:p>
            <a:pPr algn="ctr" defTabSz="457200"/>
            <a:endParaRPr lang="ar-AE" sz="2400" b="1" dirty="0">
              <a:solidFill>
                <a:srgbClr val="08345A"/>
              </a:solidFill>
              <a:latin typeface="Helvetica" pitchFamily="2" charset="0"/>
              <a:ea typeface="Arial"/>
              <a:sym typeface="Arial"/>
            </a:endParaRPr>
          </a:p>
        </p:txBody>
      </p:sp>
      <p:sp>
        <p:nvSpPr>
          <p:cNvPr id="53" name="Google Shape;153;p9">
            <a:extLst>
              <a:ext uri="{FF2B5EF4-FFF2-40B4-BE49-F238E27FC236}">
                <a16:creationId xmlns:a16="http://schemas.microsoft.com/office/drawing/2014/main" id="{543D71B3-CA3B-B148-09E3-666E0723D731}"/>
              </a:ext>
            </a:extLst>
          </p:cNvPr>
          <p:cNvSpPr txBox="1"/>
          <p:nvPr/>
        </p:nvSpPr>
        <p:spPr>
          <a:xfrm>
            <a:off x="9072615" y="3461338"/>
            <a:ext cx="477099" cy="461624"/>
          </a:xfrm>
          <a:prstGeom prst="rect">
            <a:avLst/>
          </a:prstGeom>
          <a:noFill/>
          <a:ln>
            <a:noFill/>
          </a:ln>
        </p:spPr>
        <p:txBody>
          <a:bodyPr spcFirstLastPara="1" wrap="square" lIns="91425" tIns="45700" rIns="91425" bIns="45700" anchor="ctr" anchorCtr="0">
            <a:spAutoFit/>
          </a:bodyPr>
          <a:lstStyle/>
          <a:p>
            <a:pPr algn="ctr" defTabSz="457200"/>
            <a:endParaRPr lang="ar-AE" sz="2400" b="1" dirty="0">
              <a:solidFill>
                <a:srgbClr val="5C9BA4"/>
              </a:solidFill>
              <a:latin typeface="Helvetica" pitchFamily="2" charset="0"/>
              <a:ea typeface="Arial"/>
              <a:sym typeface="Arial"/>
            </a:endParaRPr>
          </a:p>
        </p:txBody>
      </p:sp>
      <p:sp>
        <p:nvSpPr>
          <p:cNvPr id="54" name="Rectangle 53">
            <a:extLst>
              <a:ext uri="{FF2B5EF4-FFF2-40B4-BE49-F238E27FC236}">
                <a16:creationId xmlns:a16="http://schemas.microsoft.com/office/drawing/2014/main" id="{C8D325E9-93DB-28F5-DD59-2DB455BECD27}"/>
              </a:ext>
            </a:extLst>
          </p:cNvPr>
          <p:cNvSpPr/>
          <p:nvPr/>
        </p:nvSpPr>
        <p:spPr>
          <a:xfrm>
            <a:off x="8621007" y="3447905"/>
            <a:ext cx="702436" cy="461665"/>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B3559"/>
                </a:solidFill>
                <a:effectLst/>
                <a:uLnTx/>
                <a:uFillTx/>
                <a:latin typeface="Cambria Math" panose="02040503050406030204" pitchFamily="18" charset="0"/>
                <a:ea typeface="Cambria Math" panose="02040503050406030204" pitchFamily="18" charset="0"/>
              </a:rPr>
              <a:t>❘1</a:t>
            </a:r>
            <a:r>
              <a:rPr kumimoji="0" lang="en-US" sz="2400" b="1" i="0" u="none" strike="noStrike" kern="0" cap="none" spc="-300" normalizeH="0" baseline="0" noProof="0" dirty="0">
                <a:ln>
                  <a:noFill/>
                </a:ln>
                <a:solidFill>
                  <a:srgbClr val="0B3559"/>
                </a:solidFill>
                <a:effectLst/>
                <a:uLnTx/>
                <a:uFillTx/>
                <a:latin typeface="Cambria Math" panose="02040503050406030204" pitchFamily="18" charset="0"/>
                <a:ea typeface="Cambria Math" panose="02040503050406030204" pitchFamily="18" charset="0"/>
              </a:rPr>
              <a:t>〉</a:t>
            </a:r>
            <a:endParaRPr kumimoji="0" lang="en-US" sz="2400" b="1" i="0" u="none" strike="noStrike" kern="0" cap="none" spc="0" normalizeH="0" baseline="0" noProof="0" dirty="0">
              <a:ln>
                <a:noFill/>
              </a:ln>
              <a:solidFill>
                <a:srgbClr val="022539"/>
              </a:solidFill>
              <a:effectLst/>
              <a:uLnTx/>
              <a:uFillTx/>
            </a:endParaRPr>
          </a:p>
        </p:txBody>
      </p:sp>
      <p:sp>
        <p:nvSpPr>
          <p:cNvPr id="55" name="TextBox 54">
            <a:extLst>
              <a:ext uri="{FF2B5EF4-FFF2-40B4-BE49-F238E27FC236}">
                <a16:creationId xmlns:a16="http://schemas.microsoft.com/office/drawing/2014/main" id="{CA1AF3E7-6FBB-527E-CF2F-DB796AC05E1E}"/>
              </a:ext>
            </a:extLst>
          </p:cNvPr>
          <p:cNvSpPr txBox="1"/>
          <p:nvPr/>
        </p:nvSpPr>
        <p:spPr>
          <a:xfrm>
            <a:off x="9072615" y="3429000"/>
            <a:ext cx="2159437" cy="461665"/>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22539"/>
                </a:solidFill>
                <a:effectLst/>
                <a:uLnTx/>
                <a:uFillTx/>
              </a:rPr>
              <a:t>with probability</a:t>
            </a:r>
          </a:p>
        </p:txBody>
      </p:sp>
      <p:sp>
        <p:nvSpPr>
          <p:cNvPr id="56" name="Rectangle 55">
            <a:extLst>
              <a:ext uri="{FF2B5EF4-FFF2-40B4-BE49-F238E27FC236}">
                <a16:creationId xmlns:a16="http://schemas.microsoft.com/office/drawing/2014/main" id="{D1D5FD29-EA9C-7699-2054-31ACBD8FC107}"/>
              </a:ext>
            </a:extLst>
          </p:cNvPr>
          <p:cNvSpPr/>
          <p:nvPr/>
        </p:nvSpPr>
        <p:spPr>
          <a:xfrm>
            <a:off x="11147206" y="3436321"/>
            <a:ext cx="742511" cy="461665"/>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B3559"/>
                </a:solidFill>
                <a:effectLst/>
                <a:uLnTx/>
                <a:uFillTx/>
                <a:latin typeface="Cambria Math" panose="02040503050406030204" pitchFamily="18" charset="0"/>
                <a:ea typeface="Cambria Math" panose="02040503050406030204" pitchFamily="18" charset="0"/>
              </a:rPr>
              <a:t>❘⍺</a:t>
            </a:r>
            <a:r>
              <a:rPr kumimoji="0" lang="en-US" sz="2400" b="1" i="0" u="none" strike="noStrike" kern="0" cap="none" spc="0" normalizeH="0" baseline="-25000" noProof="0" dirty="0">
                <a:ln>
                  <a:noFill/>
                </a:ln>
                <a:solidFill>
                  <a:srgbClr val="0B3559"/>
                </a:solidFill>
                <a:effectLst/>
                <a:uLnTx/>
                <a:uFillTx/>
                <a:latin typeface="Cambria Math" panose="02040503050406030204" pitchFamily="18" charset="0"/>
                <a:ea typeface="Cambria Math" panose="02040503050406030204" pitchFamily="18" charset="0"/>
              </a:rPr>
              <a:t>1</a:t>
            </a:r>
            <a:r>
              <a:rPr kumimoji="0" lang="en-US" sz="2400" b="1" i="0" u="none" strike="noStrike" kern="0" cap="none" spc="0" normalizeH="0" baseline="0" noProof="0" dirty="0">
                <a:ln>
                  <a:noFill/>
                </a:ln>
                <a:solidFill>
                  <a:srgbClr val="0B3559"/>
                </a:solidFill>
                <a:effectLst/>
                <a:uLnTx/>
                <a:uFillTx/>
                <a:latin typeface="Cambria Math" panose="02040503050406030204" pitchFamily="18" charset="0"/>
                <a:ea typeface="Cambria Math" panose="02040503050406030204" pitchFamily="18" charset="0"/>
              </a:rPr>
              <a:t>❘</a:t>
            </a:r>
            <a:r>
              <a:rPr kumimoji="0" lang="en-US" sz="2400" b="1" i="0" u="none" strike="noStrike" kern="0" cap="none" spc="0" normalizeH="0" baseline="30000" noProof="0" dirty="0">
                <a:ln>
                  <a:noFill/>
                </a:ln>
                <a:solidFill>
                  <a:srgbClr val="0B3559"/>
                </a:solidFill>
                <a:effectLst/>
                <a:uLnTx/>
                <a:uFillTx/>
                <a:latin typeface="Cambria Math" panose="02040503050406030204" pitchFamily="18" charset="0"/>
                <a:ea typeface="Cambria Math" panose="02040503050406030204" pitchFamily="18" charset="0"/>
              </a:rPr>
              <a:t>2</a:t>
            </a:r>
            <a:endParaRPr kumimoji="0" lang="en-US" sz="2400" b="1" i="0" u="none" strike="noStrike" kern="0" cap="none" spc="0" normalizeH="0" baseline="0" noProof="0" dirty="0">
              <a:ln>
                <a:noFill/>
              </a:ln>
              <a:solidFill>
                <a:srgbClr val="022539"/>
              </a:solidFill>
              <a:effectLst/>
              <a:uLnTx/>
              <a:uFillTx/>
            </a:endParaRPr>
          </a:p>
        </p:txBody>
      </p:sp>
      <p:sp>
        <p:nvSpPr>
          <p:cNvPr id="57" name="TextBox 56">
            <a:extLst>
              <a:ext uri="{FF2B5EF4-FFF2-40B4-BE49-F238E27FC236}">
                <a16:creationId xmlns:a16="http://schemas.microsoft.com/office/drawing/2014/main" id="{6F5BD91D-DF2B-92BC-C33C-79BE33375034}"/>
              </a:ext>
            </a:extLst>
          </p:cNvPr>
          <p:cNvSpPr txBox="1"/>
          <p:nvPr/>
        </p:nvSpPr>
        <p:spPr>
          <a:xfrm>
            <a:off x="-1" y="1076980"/>
            <a:ext cx="12191117" cy="4616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Measurement collapses a qubit into one of its basis states</a:t>
            </a:r>
          </a:p>
        </p:txBody>
      </p:sp>
      <p:sp>
        <p:nvSpPr>
          <p:cNvPr id="58" name="TextBox 57">
            <a:extLst>
              <a:ext uri="{FF2B5EF4-FFF2-40B4-BE49-F238E27FC236}">
                <a16:creationId xmlns:a16="http://schemas.microsoft.com/office/drawing/2014/main" id="{D3F3263B-07E5-705D-30F2-E8284E472F34}"/>
              </a:ext>
            </a:extLst>
          </p:cNvPr>
          <p:cNvSpPr txBox="1"/>
          <p:nvPr/>
        </p:nvSpPr>
        <p:spPr>
          <a:xfrm>
            <a:off x="82062" y="4755092"/>
            <a:ext cx="12191117" cy="4616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cs typeface="Calibri" panose="020F0502020204030204" pitchFamily="34" charset="0"/>
              </a:rPr>
              <a:t>Superposition is lost</a:t>
            </a:r>
            <a:r>
              <a:rPr lang="en-US" sz="2400" dirty="0">
                <a:solidFill>
                  <a:srgbClr val="104210"/>
                </a:solidFill>
                <a:latin typeface="Calibri" panose="020F0502020204030204" pitchFamily="34" charset="0"/>
                <a:cs typeface="Calibri" panose="020F0502020204030204" pitchFamily="34" charset="0"/>
              </a:rPr>
              <a:t> after measurement operation</a:t>
            </a:r>
            <a:endParaRPr kumimoji="0" lang="en-US" sz="2400" b="0" i="0" u="none" strike="noStrike" kern="1200" cap="none" spc="0" normalizeH="0" baseline="0" noProof="0" dirty="0">
              <a:ln>
                <a:noFill/>
              </a:ln>
              <a:solidFill>
                <a:srgbClr val="104210"/>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6956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4" grpId="0"/>
      <p:bldP spid="55" grpId="0"/>
      <p:bldP spid="56"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A Simple Qubit: State Of An Electron</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02"/>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What are </a:t>
            </a:r>
            <a:r>
              <a:rPr lang="en-US" sz="2400" kern="0" dirty="0">
                <a:solidFill>
                  <a:prstClr val="white"/>
                </a:solidFill>
                <a:latin typeface="Calibri"/>
              </a:rPr>
              <a:t>the </a:t>
            </a:r>
            <a:r>
              <a:rPr kumimoji="0" lang="en-US" sz="2400" b="0" i="0" u="none" strike="noStrike" kern="0" cap="none" spc="0" normalizeH="0" baseline="0" noProof="0" dirty="0">
                <a:ln>
                  <a:noFill/>
                </a:ln>
                <a:solidFill>
                  <a:prstClr val="white"/>
                </a:solidFill>
                <a:effectLst/>
                <a:uLnTx/>
                <a:uFillTx/>
                <a:latin typeface="Calibri"/>
                <a:ea typeface="+mn-ea"/>
                <a:cs typeface="+mn-cs"/>
              </a:rPr>
              <a:t>other potential implementations of</a:t>
            </a:r>
            <a:r>
              <a:rPr kumimoji="0" lang="en-US" sz="2400" b="0" i="0" u="none" strike="noStrike" kern="0" cap="none" spc="0" normalizeH="0" noProof="0" dirty="0">
                <a:ln>
                  <a:noFill/>
                </a:ln>
                <a:solidFill>
                  <a:prstClr val="white"/>
                </a:solidFill>
                <a:effectLst/>
                <a:uLnTx/>
                <a:uFillTx/>
                <a:latin typeface="Calibri"/>
                <a:ea typeface="+mn-ea"/>
                <a:cs typeface="+mn-cs"/>
              </a:rPr>
              <a:t> a qubit?</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22" name="Oval 21">
            <a:extLst>
              <a:ext uri="{FF2B5EF4-FFF2-40B4-BE49-F238E27FC236}">
                <a16:creationId xmlns:a16="http://schemas.microsoft.com/office/drawing/2014/main" id="{E45BC09A-1F00-323F-E4CB-AFDDBA826584}"/>
              </a:ext>
            </a:extLst>
          </p:cNvPr>
          <p:cNvSpPr/>
          <p:nvPr/>
        </p:nvSpPr>
        <p:spPr>
          <a:xfrm>
            <a:off x="2264636" y="2338459"/>
            <a:ext cx="1372747" cy="1372823"/>
          </a:xfrm>
          <a:prstGeom prst="ellipse">
            <a:avLst/>
          </a:prstGeom>
          <a:noFill/>
          <a:ln w="28575" cap="flat" cmpd="sng" algn="ctr">
            <a:solidFill>
              <a:srgbClr val="0000FF"/>
            </a:solidFill>
            <a:prstDash val="dash"/>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23" name="Oval 22">
            <a:extLst>
              <a:ext uri="{FF2B5EF4-FFF2-40B4-BE49-F238E27FC236}">
                <a16:creationId xmlns:a16="http://schemas.microsoft.com/office/drawing/2014/main" id="{3965985C-E093-5C32-B44E-8DBE924492D5}"/>
              </a:ext>
            </a:extLst>
          </p:cNvPr>
          <p:cNvSpPr/>
          <p:nvPr/>
        </p:nvSpPr>
        <p:spPr>
          <a:xfrm>
            <a:off x="2572955" y="2661479"/>
            <a:ext cx="728030" cy="732365"/>
          </a:xfrm>
          <a:prstGeom prst="ellipse">
            <a:avLst/>
          </a:prstGeom>
          <a:noFill/>
          <a:ln w="28575" cap="flat" cmpd="sng" algn="ctr">
            <a:solidFill>
              <a:srgbClr val="800000"/>
            </a:solidFill>
            <a:prstDash val="dash"/>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24" name="Oval 23">
            <a:extLst>
              <a:ext uri="{FF2B5EF4-FFF2-40B4-BE49-F238E27FC236}">
                <a16:creationId xmlns:a16="http://schemas.microsoft.com/office/drawing/2014/main" id="{634306AA-E1A1-EB54-5E2F-62181B425AFC}"/>
              </a:ext>
            </a:extLst>
          </p:cNvPr>
          <p:cNvSpPr/>
          <p:nvPr/>
        </p:nvSpPr>
        <p:spPr>
          <a:xfrm>
            <a:off x="2820788" y="2911100"/>
            <a:ext cx="229327" cy="224048"/>
          </a:xfrm>
          <a:prstGeom prst="ellipse">
            <a:avLst/>
          </a:prstGeom>
          <a:solidFill>
            <a:srgbClr val="000000"/>
          </a:solidFill>
          <a:ln w="28575" cap="flat" cmpd="sng" algn="ctr">
            <a:noFill/>
            <a:prstDash val="dash"/>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mn-ea"/>
              <a:cs typeface="+mn-cs"/>
            </a:endParaRPr>
          </a:p>
        </p:txBody>
      </p:sp>
      <p:sp>
        <p:nvSpPr>
          <p:cNvPr id="25" name="TextBox 24">
            <a:extLst>
              <a:ext uri="{FF2B5EF4-FFF2-40B4-BE49-F238E27FC236}">
                <a16:creationId xmlns:a16="http://schemas.microsoft.com/office/drawing/2014/main" id="{2D57A43D-EE61-DA97-7E3E-DEBC2E6BBEC7}"/>
              </a:ext>
            </a:extLst>
          </p:cNvPr>
          <p:cNvSpPr txBox="1"/>
          <p:nvPr/>
        </p:nvSpPr>
        <p:spPr>
          <a:xfrm>
            <a:off x="1620828" y="4049043"/>
            <a:ext cx="2629246" cy="461665"/>
          </a:xfrm>
          <a:prstGeom prst="rect">
            <a:avLst/>
          </a:prstGeom>
          <a:solidFill>
            <a:schemeClr val="accent1">
              <a:lumMod val="20000"/>
              <a:lumOff val="80000"/>
              <a:alpha val="50000"/>
            </a:schemeClr>
          </a:solidFill>
          <a:ln w="25400" cap="flat" cmpd="sng" algn="ctr">
            <a:solidFill>
              <a:srgbClr val="10421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400" kern="0">
                <a:solidFill>
                  <a:srgbClr val="104210"/>
                </a:solidFill>
                <a:latin typeface="Calibri" panose="020F0502020204030204" pitchFamily="34" charset="0"/>
                <a:ea typeface="Cambria Math" panose="02040503050406030204" pitchFamily="18" charset="0"/>
                <a:cs typeface="Calibri" panose="020F0502020204030204" pitchFamily="34" charset="0"/>
              </a:defRPr>
            </a:lvl1pPr>
          </a:lstStyle>
          <a:p>
            <a:r>
              <a:rPr lang="en-US" dirty="0"/>
              <a:t>Electron in an atom</a:t>
            </a:r>
          </a:p>
        </p:txBody>
      </p:sp>
      <p:grpSp>
        <p:nvGrpSpPr>
          <p:cNvPr id="38" name="Group 37">
            <a:extLst>
              <a:ext uri="{FF2B5EF4-FFF2-40B4-BE49-F238E27FC236}">
                <a16:creationId xmlns:a16="http://schemas.microsoft.com/office/drawing/2014/main" id="{D2A81E56-5DB8-2C19-D0FA-6A9E3CDF2B24}"/>
              </a:ext>
            </a:extLst>
          </p:cNvPr>
          <p:cNvGrpSpPr/>
          <p:nvPr/>
        </p:nvGrpSpPr>
        <p:grpSpPr>
          <a:xfrm>
            <a:off x="1322304" y="3102337"/>
            <a:ext cx="1532068" cy="588327"/>
            <a:chOff x="1322304" y="3102337"/>
            <a:chExt cx="1532068" cy="588327"/>
          </a:xfrm>
        </p:grpSpPr>
        <p:sp>
          <p:nvSpPr>
            <p:cNvPr id="21" name="TextBox 20">
              <a:extLst>
                <a:ext uri="{FF2B5EF4-FFF2-40B4-BE49-F238E27FC236}">
                  <a16:creationId xmlns:a16="http://schemas.microsoft.com/office/drawing/2014/main" id="{3B986F8D-1E5A-7519-B31B-FEDE68480682}"/>
                </a:ext>
              </a:extLst>
            </p:cNvPr>
            <p:cNvSpPr txBox="1"/>
            <p:nvPr/>
          </p:nvSpPr>
          <p:spPr>
            <a:xfrm>
              <a:off x="1322304" y="3290554"/>
              <a:ext cx="1016625" cy="4001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22539"/>
                  </a:solidFill>
                  <a:effectLst/>
                  <a:uLnTx/>
                  <a:uFillTx/>
                </a:rPr>
                <a:t>Nucleus</a:t>
              </a:r>
            </a:p>
          </p:txBody>
        </p:sp>
        <p:cxnSp>
          <p:nvCxnSpPr>
            <p:cNvPr id="26" name="Straight Connector 25">
              <a:extLst>
                <a:ext uri="{FF2B5EF4-FFF2-40B4-BE49-F238E27FC236}">
                  <a16:creationId xmlns:a16="http://schemas.microsoft.com/office/drawing/2014/main" id="{C649A998-70D5-2D89-A9B4-C5EC0011DCE8}"/>
                </a:ext>
              </a:extLst>
            </p:cNvPr>
            <p:cNvCxnSpPr/>
            <p:nvPr/>
          </p:nvCxnSpPr>
          <p:spPr>
            <a:xfrm>
              <a:off x="1493843" y="3647480"/>
              <a:ext cx="770793" cy="0"/>
            </a:xfrm>
            <a:prstGeom prst="line">
              <a:avLst/>
            </a:prstGeom>
            <a:noFill/>
            <a:ln w="25400" cap="flat" cmpd="sng" algn="ctr">
              <a:solidFill>
                <a:srgbClr val="F7C145"/>
              </a:solidFill>
              <a:prstDash val="solid"/>
            </a:ln>
            <a:effectLst>
              <a:outerShdw blurRad="40000" dist="20000" dir="5400000" rotWithShape="0">
                <a:srgbClr val="000000">
                  <a:alpha val="38000"/>
                </a:srgbClr>
              </a:outerShdw>
            </a:effectLst>
          </p:spPr>
        </p:cxnSp>
        <p:cxnSp>
          <p:nvCxnSpPr>
            <p:cNvPr id="27" name="Straight Connector 26">
              <a:extLst>
                <a:ext uri="{FF2B5EF4-FFF2-40B4-BE49-F238E27FC236}">
                  <a16:creationId xmlns:a16="http://schemas.microsoft.com/office/drawing/2014/main" id="{5D80CF66-A471-3C91-732F-F9D46EEC4491}"/>
                </a:ext>
              </a:extLst>
            </p:cNvPr>
            <p:cNvCxnSpPr>
              <a:endCxn id="24" idx="3"/>
            </p:cNvCxnSpPr>
            <p:nvPr/>
          </p:nvCxnSpPr>
          <p:spPr>
            <a:xfrm flipV="1">
              <a:off x="2264636" y="3102337"/>
              <a:ext cx="589736" cy="545143"/>
            </a:xfrm>
            <a:prstGeom prst="line">
              <a:avLst/>
            </a:prstGeom>
            <a:noFill/>
            <a:ln w="25400" cap="flat" cmpd="sng" algn="ctr">
              <a:solidFill>
                <a:srgbClr val="F7C145"/>
              </a:solidFill>
              <a:prstDash val="solid"/>
              <a:tailEnd type="stealth"/>
            </a:ln>
            <a:effectLst>
              <a:outerShdw blurRad="40000" dist="20000" dir="5400000" rotWithShape="0">
                <a:srgbClr val="000000">
                  <a:alpha val="38000"/>
                </a:srgbClr>
              </a:outerShdw>
            </a:effectLst>
          </p:spPr>
        </p:cxnSp>
      </p:grpSp>
      <p:grpSp>
        <p:nvGrpSpPr>
          <p:cNvPr id="39" name="Group 38">
            <a:extLst>
              <a:ext uri="{FF2B5EF4-FFF2-40B4-BE49-F238E27FC236}">
                <a16:creationId xmlns:a16="http://schemas.microsoft.com/office/drawing/2014/main" id="{DDDDFEBB-10DB-C2F3-001D-6382C7E8D6A0}"/>
              </a:ext>
            </a:extLst>
          </p:cNvPr>
          <p:cNvGrpSpPr/>
          <p:nvPr/>
        </p:nvGrpSpPr>
        <p:grpSpPr>
          <a:xfrm>
            <a:off x="953125" y="2628787"/>
            <a:ext cx="1581015" cy="707886"/>
            <a:chOff x="953125" y="2628787"/>
            <a:chExt cx="1581015" cy="707886"/>
          </a:xfrm>
        </p:grpSpPr>
        <p:cxnSp>
          <p:nvCxnSpPr>
            <p:cNvPr id="28" name="Straight Connector 27">
              <a:extLst>
                <a:ext uri="{FF2B5EF4-FFF2-40B4-BE49-F238E27FC236}">
                  <a16:creationId xmlns:a16="http://schemas.microsoft.com/office/drawing/2014/main" id="{A2D0B024-52E4-2EEB-10CB-FD0694BE3C49}"/>
                </a:ext>
              </a:extLst>
            </p:cNvPr>
            <p:cNvCxnSpPr/>
            <p:nvPr/>
          </p:nvCxnSpPr>
          <p:spPr>
            <a:xfrm>
              <a:off x="1763347" y="2982730"/>
              <a:ext cx="770793" cy="0"/>
            </a:xfrm>
            <a:prstGeom prst="line">
              <a:avLst/>
            </a:prstGeom>
            <a:noFill/>
            <a:ln w="25400" cap="flat" cmpd="sng" algn="ctr">
              <a:solidFill>
                <a:srgbClr val="F7C145"/>
              </a:solidFill>
              <a:prstDash val="solid"/>
              <a:tailEnd type="stealth"/>
            </a:ln>
            <a:effectLst>
              <a:outerShdw blurRad="40000" dist="20000" dir="5400000" rotWithShape="0">
                <a:srgbClr val="000000">
                  <a:alpha val="38000"/>
                </a:srgbClr>
              </a:outerShdw>
            </a:effectLst>
          </p:spPr>
        </p:cxnSp>
        <p:sp>
          <p:nvSpPr>
            <p:cNvPr id="29" name="TextBox 28">
              <a:extLst>
                <a:ext uri="{FF2B5EF4-FFF2-40B4-BE49-F238E27FC236}">
                  <a16:creationId xmlns:a16="http://schemas.microsoft.com/office/drawing/2014/main" id="{B5867919-5839-2A61-D7A3-9262DAC7A115}"/>
                </a:ext>
              </a:extLst>
            </p:cNvPr>
            <p:cNvSpPr txBox="1"/>
            <p:nvPr/>
          </p:nvSpPr>
          <p:spPr>
            <a:xfrm>
              <a:off x="953125" y="2628787"/>
              <a:ext cx="1162498" cy="707886"/>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22539"/>
                  </a:solidFill>
                  <a:effectLst/>
                  <a:uLnTx/>
                  <a:uFillTx/>
                </a:rPr>
                <a:t>Ground</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22539"/>
                  </a:solidFill>
                  <a:effectLst/>
                  <a:uLnTx/>
                  <a:uFillTx/>
                </a:rPr>
                <a:t>State |0&gt;</a:t>
              </a:r>
            </a:p>
          </p:txBody>
        </p:sp>
      </p:grpSp>
      <p:grpSp>
        <p:nvGrpSpPr>
          <p:cNvPr id="40" name="Group 39">
            <a:extLst>
              <a:ext uri="{FF2B5EF4-FFF2-40B4-BE49-F238E27FC236}">
                <a16:creationId xmlns:a16="http://schemas.microsoft.com/office/drawing/2014/main" id="{2AE9E1FB-A4B7-522E-562D-A28070AB9D8C}"/>
              </a:ext>
            </a:extLst>
          </p:cNvPr>
          <p:cNvGrpSpPr/>
          <p:nvPr/>
        </p:nvGrpSpPr>
        <p:grpSpPr>
          <a:xfrm>
            <a:off x="619122" y="1897842"/>
            <a:ext cx="2068515" cy="707886"/>
            <a:chOff x="619122" y="1897842"/>
            <a:chExt cx="2068515" cy="707886"/>
          </a:xfrm>
        </p:grpSpPr>
        <p:cxnSp>
          <p:nvCxnSpPr>
            <p:cNvPr id="30" name="Straight Connector 29">
              <a:extLst>
                <a:ext uri="{FF2B5EF4-FFF2-40B4-BE49-F238E27FC236}">
                  <a16:creationId xmlns:a16="http://schemas.microsoft.com/office/drawing/2014/main" id="{BDBE7028-7E70-5FCB-B611-DE0C433E1F85}"/>
                </a:ext>
              </a:extLst>
            </p:cNvPr>
            <p:cNvCxnSpPr/>
            <p:nvPr/>
          </p:nvCxnSpPr>
          <p:spPr>
            <a:xfrm>
              <a:off x="2240165" y="2233300"/>
              <a:ext cx="447472" cy="132141"/>
            </a:xfrm>
            <a:prstGeom prst="line">
              <a:avLst/>
            </a:prstGeom>
            <a:noFill/>
            <a:ln w="25400" cap="flat" cmpd="sng" algn="ctr">
              <a:solidFill>
                <a:srgbClr val="F7C145"/>
              </a:solidFill>
              <a:prstDash val="solid"/>
              <a:tailEnd type="stealth"/>
            </a:ln>
            <a:effectLst>
              <a:outerShdw blurRad="40000" dist="20000" dir="5400000" rotWithShape="0">
                <a:srgbClr val="000000">
                  <a:alpha val="38000"/>
                </a:srgbClr>
              </a:outerShdw>
            </a:effectLst>
          </p:spPr>
        </p:cxnSp>
        <p:cxnSp>
          <p:nvCxnSpPr>
            <p:cNvPr id="31" name="Straight Connector 30">
              <a:extLst>
                <a:ext uri="{FF2B5EF4-FFF2-40B4-BE49-F238E27FC236}">
                  <a16:creationId xmlns:a16="http://schemas.microsoft.com/office/drawing/2014/main" id="{0CD177EC-DFEA-2067-5A1B-FEBE110184A5}"/>
                </a:ext>
              </a:extLst>
            </p:cNvPr>
            <p:cNvCxnSpPr/>
            <p:nvPr/>
          </p:nvCxnSpPr>
          <p:spPr>
            <a:xfrm>
              <a:off x="1469372" y="2233300"/>
              <a:ext cx="770793" cy="0"/>
            </a:xfrm>
            <a:prstGeom prst="line">
              <a:avLst/>
            </a:prstGeom>
            <a:noFill/>
            <a:ln w="25400" cap="flat" cmpd="sng" algn="ctr">
              <a:solidFill>
                <a:srgbClr val="F7C145"/>
              </a:solidFill>
              <a:prstDash val="solid"/>
            </a:ln>
            <a:effectLst>
              <a:outerShdw blurRad="40000" dist="20000" dir="5400000" rotWithShape="0">
                <a:srgbClr val="000000">
                  <a:alpha val="38000"/>
                </a:srgbClr>
              </a:outerShdw>
            </a:effectLst>
          </p:spPr>
        </p:cxnSp>
        <p:sp>
          <p:nvSpPr>
            <p:cNvPr id="32" name="TextBox 31">
              <a:extLst>
                <a:ext uri="{FF2B5EF4-FFF2-40B4-BE49-F238E27FC236}">
                  <a16:creationId xmlns:a16="http://schemas.microsoft.com/office/drawing/2014/main" id="{91514BB2-1666-C595-A08B-3CCED0A02EF4}"/>
                </a:ext>
              </a:extLst>
            </p:cNvPr>
            <p:cNvSpPr txBox="1"/>
            <p:nvPr/>
          </p:nvSpPr>
          <p:spPr>
            <a:xfrm>
              <a:off x="619122" y="1897842"/>
              <a:ext cx="1162498" cy="707886"/>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22539"/>
                  </a:solidFill>
                  <a:effectLst/>
                  <a:uLnTx/>
                  <a:uFillTx/>
                </a:rPr>
                <a:t>Excited</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22539"/>
                  </a:solidFill>
                  <a:effectLst/>
                  <a:uLnTx/>
                  <a:uFillTx/>
                </a:rPr>
                <a:t>State |1&gt;</a:t>
              </a:r>
            </a:p>
          </p:txBody>
        </p:sp>
      </p:grpSp>
      <p:sp>
        <p:nvSpPr>
          <p:cNvPr id="33" name="Rectangle 32">
            <a:extLst>
              <a:ext uri="{FF2B5EF4-FFF2-40B4-BE49-F238E27FC236}">
                <a16:creationId xmlns:a16="http://schemas.microsoft.com/office/drawing/2014/main" id="{DFF40F8E-69F3-701B-4C9F-917B8265A755}"/>
              </a:ext>
            </a:extLst>
          </p:cNvPr>
          <p:cNvSpPr/>
          <p:nvPr/>
        </p:nvSpPr>
        <p:spPr>
          <a:xfrm>
            <a:off x="4636277" y="1969887"/>
            <a:ext cx="5642891" cy="461665"/>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22539"/>
                </a:solidFill>
                <a:effectLst/>
                <a:uLnTx/>
                <a:uFillTx/>
              </a:rPr>
              <a:t>Ground state </a:t>
            </a:r>
            <a:r>
              <a:rPr kumimoji="0" lang="en-US" sz="2400" b="0" i="0" u="none" strike="noStrike" kern="0" cap="none" spc="0" normalizeH="0" baseline="0" noProof="0" dirty="0">
                <a:ln>
                  <a:noFill/>
                </a:ln>
                <a:solidFill>
                  <a:srgbClr val="022539"/>
                </a:solidFill>
                <a:effectLst/>
                <a:uLnTx/>
                <a:uFillTx/>
                <a:sym typeface="Wingdings"/>
              </a:rPr>
              <a:t> </a:t>
            </a:r>
            <a:r>
              <a:rPr kumimoji="0" lang="en-US" sz="2400" b="1" i="0" u="none" strike="noStrike" kern="0" cap="none" spc="0" normalizeH="0" baseline="0" noProof="0" dirty="0">
                <a:ln>
                  <a:noFill/>
                </a:ln>
                <a:solidFill>
                  <a:srgbClr val="0B3559"/>
                </a:solidFill>
                <a:effectLst/>
                <a:uLnTx/>
                <a:uFillTx/>
                <a:ea typeface="Cambria Math" panose="02040503050406030204" pitchFamily="18" charset="0"/>
              </a:rPr>
              <a:t>❘0</a:t>
            </a:r>
            <a:r>
              <a:rPr kumimoji="0" lang="en-US" sz="2400" b="1" i="0" u="none" strike="noStrike" kern="0" cap="none" spc="-300" normalizeH="0" baseline="0" noProof="0" dirty="0">
                <a:ln>
                  <a:noFill/>
                </a:ln>
                <a:solidFill>
                  <a:srgbClr val="0B3559"/>
                </a:solidFill>
                <a:effectLst/>
                <a:uLnTx/>
                <a:uFillTx/>
                <a:ea typeface="Cambria Math" panose="02040503050406030204" pitchFamily="18" charset="0"/>
              </a:rPr>
              <a:t>〉</a:t>
            </a:r>
            <a:r>
              <a:rPr kumimoji="0" lang="en-US" sz="2400" b="1" i="0" u="none" strike="noStrike" kern="0" cap="none" spc="0" normalizeH="0" baseline="0" noProof="0" dirty="0">
                <a:ln>
                  <a:noFill/>
                </a:ln>
                <a:solidFill>
                  <a:srgbClr val="022539"/>
                </a:solidFill>
                <a:effectLst/>
                <a:uLnTx/>
                <a:uFillTx/>
                <a:sym typeface="Wingdings"/>
              </a:rPr>
              <a:t>    </a:t>
            </a:r>
            <a:r>
              <a:rPr kumimoji="0" lang="en-US" sz="2400" b="0" i="0" u="none" strike="noStrike" kern="0" cap="none" spc="0" normalizeH="0" baseline="0" noProof="0" dirty="0">
                <a:ln>
                  <a:noFill/>
                </a:ln>
                <a:solidFill>
                  <a:srgbClr val="022539"/>
                </a:solidFill>
                <a:effectLst/>
                <a:uLnTx/>
                <a:uFillTx/>
                <a:sym typeface="Wingdings"/>
              </a:rPr>
              <a:t>Excited state  </a:t>
            </a:r>
            <a:r>
              <a:rPr kumimoji="0" lang="en-US" sz="2400" b="1" i="0" u="none" strike="noStrike" kern="0" cap="none" spc="0" normalizeH="0" baseline="0" noProof="0" dirty="0">
                <a:ln>
                  <a:noFill/>
                </a:ln>
                <a:solidFill>
                  <a:srgbClr val="0B3559"/>
                </a:solidFill>
                <a:effectLst/>
                <a:uLnTx/>
                <a:uFillTx/>
                <a:ea typeface="Cambria Math" panose="02040503050406030204" pitchFamily="18" charset="0"/>
              </a:rPr>
              <a:t>❘1</a:t>
            </a:r>
            <a:r>
              <a:rPr kumimoji="0" lang="en-US" sz="2400" b="1" i="0" u="none" strike="noStrike" kern="0" cap="none" spc="-300" normalizeH="0" baseline="0" noProof="0" dirty="0">
                <a:ln>
                  <a:noFill/>
                </a:ln>
                <a:solidFill>
                  <a:srgbClr val="0B3559"/>
                </a:solidFill>
                <a:effectLst/>
                <a:uLnTx/>
                <a:uFillTx/>
                <a:ea typeface="Cambria Math" panose="02040503050406030204" pitchFamily="18" charset="0"/>
              </a:rPr>
              <a:t>〉</a:t>
            </a:r>
            <a:endParaRPr kumimoji="0" lang="en-US" sz="2400" b="1" i="0" u="none" strike="noStrike" kern="0" cap="none" spc="0" normalizeH="0" baseline="0" noProof="0" dirty="0">
              <a:ln>
                <a:noFill/>
              </a:ln>
              <a:solidFill>
                <a:srgbClr val="022539"/>
              </a:solidFill>
              <a:effectLst/>
              <a:uLnTx/>
              <a:uFillTx/>
            </a:endParaRPr>
          </a:p>
        </p:txBody>
      </p:sp>
      <p:sp>
        <p:nvSpPr>
          <p:cNvPr id="34" name="Rectangle 33">
            <a:extLst>
              <a:ext uri="{FF2B5EF4-FFF2-40B4-BE49-F238E27FC236}">
                <a16:creationId xmlns:a16="http://schemas.microsoft.com/office/drawing/2014/main" id="{B3DE9F74-4296-6772-2F50-60899CFDBD50}"/>
              </a:ext>
            </a:extLst>
          </p:cNvPr>
          <p:cNvSpPr/>
          <p:nvPr/>
        </p:nvSpPr>
        <p:spPr>
          <a:xfrm>
            <a:off x="4148643" y="2507524"/>
            <a:ext cx="7346883" cy="461665"/>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22539"/>
                </a:solidFill>
                <a:effectLst/>
                <a:uLnTx/>
                <a:uFillTx/>
              </a:rPr>
              <a:t>Ground state with prob 75%, excited state with prob 25%</a:t>
            </a:r>
          </a:p>
        </p:txBody>
      </p:sp>
      <p:sp>
        <p:nvSpPr>
          <p:cNvPr id="35" name="Rectangle 34">
            <a:extLst>
              <a:ext uri="{FF2B5EF4-FFF2-40B4-BE49-F238E27FC236}">
                <a16:creationId xmlns:a16="http://schemas.microsoft.com/office/drawing/2014/main" id="{1EA63381-87A7-1036-1A8A-4B29F78495FB}"/>
              </a:ext>
            </a:extLst>
          </p:cNvPr>
          <p:cNvSpPr/>
          <p:nvPr/>
        </p:nvSpPr>
        <p:spPr>
          <a:xfrm>
            <a:off x="4636277" y="3578399"/>
            <a:ext cx="5852884" cy="1200329"/>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22539"/>
                </a:solidFill>
                <a:effectLst/>
                <a:uLnTx/>
                <a:uFillTx/>
              </a:rPr>
              <a:t>Complex amplitude for defining probabilities:</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22539"/>
              </a:solidFill>
              <a:effectLst/>
              <a:uLnTx/>
              <a:uFillTx/>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22539"/>
              </a:solidFill>
              <a:effectLst/>
              <a:uLnTx/>
              <a:uFillTx/>
            </a:endParaRPr>
          </a:p>
        </p:txBody>
      </p:sp>
      <p:sp>
        <p:nvSpPr>
          <p:cNvPr id="36" name="TextBox 35">
            <a:extLst>
              <a:ext uri="{FF2B5EF4-FFF2-40B4-BE49-F238E27FC236}">
                <a16:creationId xmlns:a16="http://schemas.microsoft.com/office/drawing/2014/main" id="{F4479AD8-9E3A-B6E0-7611-6309D7653C34}"/>
              </a:ext>
            </a:extLst>
          </p:cNvPr>
          <p:cNvSpPr txBox="1"/>
          <p:nvPr/>
        </p:nvSpPr>
        <p:spPr>
          <a:xfrm>
            <a:off x="4763820" y="4089682"/>
            <a:ext cx="5387803" cy="461665"/>
          </a:xfrm>
          <a:prstGeom prst="rect">
            <a:avLst/>
          </a:prstGeom>
          <a:noFill/>
        </p:spPr>
        <p:txBody>
          <a:bodyPr wrap="square" rtlCol="0">
            <a:spAutoFit/>
          </a:bodyPr>
          <a:lstStyle/>
          <a:p>
            <a:pPr algn="ctr" defTabSz="457200"/>
            <a:r>
              <a:rPr lang="en-US" sz="2400" b="1" dirty="0">
                <a:solidFill>
                  <a:srgbClr val="0B3559"/>
                </a:solidFill>
                <a:ea typeface="Cambria Math" panose="02040503050406030204" pitchFamily="18" charset="0"/>
              </a:rPr>
              <a:t> ⍺</a:t>
            </a:r>
            <a:r>
              <a:rPr lang="en-US" sz="2400" b="1" baseline="-25000" dirty="0">
                <a:solidFill>
                  <a:srgbClr val="0B3559"/>
                </a:solidFill>
                <a:ea typeface="Cambria Math" panose="02040503050406030204" pitchFamily="18" charset="0"/>
              </a:rPr>
              <a:t>0</a:t>
            </a:r>
            <a:r>
              <a:rPr lang="en-US" sz="2400" b="1" dirty="0">
                <a:solidFill>
                  <a:srgbClr val="0B3559"/>
                </a:solidFill>
                <a:ea typeface="Cambria Math" panose="02040503050406030204" pitchFamily="18" charset="0"/>
              </a:rPr>
              <a:t>❘0</a:t>
            </a:r>
            <a:r>
              <a:rPr lang="en-US" sz="2400" b="1" spc="-300" dirty="0">
                <a:solidFill>
                  <a:srgbClr val="0B3559"/>
                </a:solidFill>
                <a:ea typeface="Cambria Math" panose="02040503050406030204" pitchFamily="18" charset="0"/>
              </a:rPr>
              <a:t>〉</a:t>
            </a:r>
            <a:r>
              <a:rPr lang="en-US" sz="2400" b="1" spc="-300" dirty="0">
                <a:solidFill>
                  <a:srgbClr val="5C9BA4"/>
                </a:solidFill>
                <a:ea typeface="Cambria Math" panose="02040503050406030204" pitchFamily="18" charset="0"/>
              </a:rPr>
              <a:t>+</a:t>
            </a:r>
            <a:r>
              <a:rPr lang="en-US" sz="2400" b="1" dirty="0">
                <a:solidFill>
                  <a:srgbClr val="0B3559"/>
                </a:solidFill>
                <a:ea typeface="Cambria Math" panose="02040503050406030204" pitchFamily="18" charset="0"/>
              </a:rPr>
              <a:t>  ⍺</a:t>
            </a:r>
            <a:r>
              <a:rPr lang="en-US" sz="2400" b="1" baseline="-25000" dirty="0">
                <a:solidFill>
                  <a:srgbClr val="0B3559"/>
                </a:solidFill>
                <a:ea typeface="Cambria Math" panose="02040503050406030204" pitchFamily="18" charset="0"/>
              </a:rPr>
              <a:t>1</a:t>
            </a:r>
            <a:r>
              <a:rPr lang="en-US" sz="2400" b="1" dirty="0">
                <a:solidFill>
                  <a:srgbClr val="0B3559"/>
                </a:solidFill>
                <a:ea typeface="Cambria Math" panose="02040503050406030204" pitchFamily="18" charset="0"/>
              </a:rPr>
              <a:t>❘1〉where   ❘⍺</a:t>
            </a:r>
            <a:r>
              <a:rPr lang="en-US" sz="2400" b="1" baseline="-25000" dirty="0">
                <a:solidFill>
                  <a:srgbClr val="0B3559"/>
                </a:solidFill>
                <a:ea typeface="Cambria Math" panose="02040503050406030204" pitchFamily="18" charset="0"/>
              </a:rPr>
              <a:t>0</a:t>
            </a:r>
            <a:r>
              <a:rPr lang="en-US" sz="2400" b="1" dirty="0">
                <a:solidFill>
                  <a:srgbClr val="0B3559"/>
                </a:solidFill>
                <a:ea typeface="Cambria Math" panose="02040503050406030204" pitchFamily="18" charset="0"/>
              </a:rPr>
              <a:t>❘</a:t>
            </a:r>
            <a:r>
              <a:rPr lang="en-US" sz="2400" b="1" baseline="30000" dirty="0">
                <a:solidFill>
                  <a:srgbClr val="0B3559"/>
                </a:solidFill>
                <a:ea typeface="Cambria Math" panose="02040503050406030204" pitchFamily="18" charset="0"/>
              </a:rPr>
              <a:t>2</a:t>
            </a:r>
            <a:r>
              <a:rPr lang="en-US" sz="2400" b="1" dirty="0">
                <a:solidFill>
                  <a:srgbClr val="0B3559"/>
                </a:solidFill>
                <a:ea typeface="Cambria Math" panose="02040503050406030204" pitchFamily="18" charset="0"/>
              </a:rPr>
              <a:t>+ ❘⍺</a:t>
            </a:r>
            <a:r>
              <a:rPr lang="en-US" sz="2400" b="1" baseline="-25000" dirty="0">
                <a:solidFill>
                  <a:srgbClr val="0B3559"/>
                </a:solidFill>
                <a:ea typeface="Cambria Math" panose="02040503050406030204" pitchFamily="18" charset="0"/>
              </a:rPr>
              <a:t>1</a:t>
            </a:r>
            <a:r>
              <a:rPr lang="en-US" sz="2400" b="1" dirty="0">
                <a:solidFill>
                  <a:srgbClr val="0B3559"/>
                </a:solidFill>
                <a:ea typeface="Cambria Math" panose="02040503050406030204" pitchFamily="18" charset="0"/>
              </a:rPr>
              <a:t>❘</a:t>
            </a:r>
            <a:r>
              <a:rPr lang="en-US" sz="2400" b="1" baseline="30000" dirty="0">
                <a:solidFill>
                  <a:srgbClr val="0B3559"/>
                </a:solidFill>
                <a:ea typeface="Cambria Math" panose="02040503050406030204" pitchFamily="18" charset="0"/>
              </a:rPr>
              <a:t>2 </a:t>
            </a:r>
            <a:r>
              <a:rPr lang="en-US" sz="2400" b="1" dirty="0">
                <a:solidFill>
                  <a:srgbClr val="0B3559"/>
                </a:solidFill>
                <a:ea typeface="Cambria Math" panose="02040503050406030204" pitchFamily="18" charset="0"/>
              </a:rPr>
              <a:t>= 1</a:t>
            </a:r>
            <a:r>
              <a:rPr lang="en-US" sz="2400" b="1" baseline="30000" dirty="0">
                <a:solidFill>
                  <a:srgbClr val="0B3559"/>
                </a:solidFill>
                <a:ea typeface="Cambria Math" panose="02040503050406030204" pitchFamily="18" charset="0"/>
              </a:rPr>
              <a:t>  </a:t>
            </a:r>
            <a:r>
              <a:rPr lang="en-US" sz="2400" b="1" dirty="0">
                <a:solidFill>
                  <a:srgbClr val="0B3559"/>
                </a:solidFill>
                <a:ea typeface="Cambria Math" panose="02040503050406030204" pitchFamily="18" charset="0"/>
              </a:rPr>
              <a:t> </a:t>
            </a:r>
          </a:p>
        </p:txBody>
      </p:sp>
    </p:spTree>
    <p:extLst>
      <p:ext uri="{BB962C8B-B14F-4D97-AF65-F5344CB8AC3E}">
        <p14:creationId xmlns:p14="http://schemas.microsoft.com/office/powerpoint/2010/main" val="223123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p:bldP spid="34" grpId="0"/>
      <p:bldP spid="35"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Other Technologies For Qubits</a:t>
            </a: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02"/>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Let</a:t>
            </a:r>
            <a:r>
              <a:rPr kumimoji="0" lang="en-US" sz="2400" b="0" i="0" u="none" strike="noStrike" kern="0" cap="none" spc="0" normalizeH="0" noProof="0" dirty="0">
                <a:ln>
                  <a:noFill/>
                </a:ln>
                <a:solidFill>
                  <a:prstClr val="white"/>
                </a:solidFill>
                <a:effectLst/>
                <a:uLnTx/>
                <a:uFillTx/>
                <a:latin typeface="Calibri"/>
                <a:ea typeface="+mn-ea"/>
                <a:cs typeface="+mn-cs"/>
              </a:rPr>
              <a:t> us use photons to understand the properties of qubits</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pic>
        <p:nvPicPr>
          <p:cNvPr id="45" name="Picture 44">
            <a:extLst>
              <a:ext uri="{FF2B5EF4-FFF2-40B4-BE49-F238E27FC236}">
                <a16:creationId xmlns:a16="http://schemas.microsoft.com/office/drawing/2014/main" id="{257BE2EE-D553-86C6-4C43-195EC080DCF4}"/>
              </a:ext>
            </a:extLst>
          </p:cNvPr>
          <p:cNvPicPr>
            <a:picLocks noChangeAspect="1"/>
          </p:cNvPicPr>
          <p:nvPr/>
        </p:nvPicPr>
        <p:blipFill>
          <a:blip r:embed="rId3"/>
          <a:stretch>
            <a:fillRect/>
          </a:stretch>
        </p:blipFill>
        <p:spPr>
          <a:xfrm>
            <a:off x="7014121" y="2569163"/>
            <a:ext cx="2473872" cy="902982"/>
          </a:xfrm>
          <a:prstGeom prst="rect">
            <a:avLst/>
          </a:prstGeom>
        </p:spPr>
      </p:pic>
      <p:sp>
        <p:nvSpPr>
          <p:cNvPr id="47" name="Oval 46">
            <a:extLst>
              <a:ext uri="{FF2B5EF4-FFF2-40B4-BE49-F238E27FC236}">
                <a16:creationId xmlns:a16="http://schemas.microsoft.com/office/drawing/2014/main" id="{ED0C7363-C6CA-7FC5-65E5-91ABC7B95D13}"/>
              </a:ext>
            </a:extLst>
          </p:cNvPr>
          <p:cNvSpPr/>
          <p:nvPr/>
        </p:nvSpPr>
        <p:spPr>
          <a:xfrm>
            <a:off x="2178503" y="2442191"/>
            <a:ext cx="1372747" cy="1372823"/>
          </a:xfrm>
          <a:prstGeom prst="ellipse">
            <a:avLst/>
          </a:prstGeom>
          <a:noFill/>
          <a:ln w="28575" cap="flat" cmpd="sng" algn="ctr">
            <a:solidFill>
              <a:srgbClr val="0000FF"/>
            </a:solidFill>
            <a:prstDash val="dash"/>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48" name="Oval 47">
            <a:extLst>
              <a:ext uri="{FF2B5EF4-FFF2-40B4-BE49-F238E27FC236}">
                <a16:creationId xmlns:a16="http://schemas.microsoft.com/office/drawing/2014/main" id="{D584D046-90A0-C01C-F563-480C88B3C027}"/>
              </a:ext>
            </a:extLst>
          </p:cNvPr>
          <p:cNvSpPr/>
          <p:nvPr/>
        </p:nvSpPr>
        <p:spPr>
          <a:xfrm>
            <a:off x="2486822" y="2765211"/>
            <a:ext cx="728030" cy="732365"/>
          </a:xfrm>
          <a:prstGeom prst="ellipse">
            <a:avLst/>
          </a:prstGeom>
          <a:noFill/>
          <a:ln w="28575" cap="flat" cmpd="sng" algn="ctr">
            <a:solidFill>
              <a:srgbClr val="800000"/>
            </a:solidFill>
            <a:prstDash val="dash"/>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00000"/>
              </a:solidFill>
              <a:effectLst/>
              <a:uLnTx/>
              <a:uFillTx/>
              <a:latin typeface="Calibri"/>
              <a:ea typeface="+mn-ea"/>
              <a:cs typeface="+mn-cs"/>
            </a:endParaRPr>
          </a:p>
        </p:txBody>
      </p:sp>
      <p:sp>
        <p:nvSpPr>
          <p:cNvPr id="49" name="Oval 48">
            <a:extLst>
              <a:ext uri="{FF2B5EF4-FFF2-40B4-BE49-F238E27FC236}">
                <a16:creationId xmlns:a16="http://schemas.microsoft.com/office/drawing/2014/main" id="{D5DF6099-C046-035C-AF53-E527E472DB05}"/>
              </a:ext>
            </a:extLst>
          </p:cNvPr>
          <p:cNvSpPr/>
          <p:nvPr/>
        </p:nvSpPr>
        <p:spPr>
          <a:xfrm>
            <a:off x="2734655" y="3014832"/>
            <a:ext cx="229327" cy="224048"/>
          </a:xfrm>
          <a:prstGeom prst="ellipse">
            <a:avLst/>
          </a:prstGeom>
          <a:solidFill>
            <a:srgbClr val="000000"/>
          </a:solidFill>
          <a:ln w="28575" cap="flat" cmpd="sng" algn="ctr">
            <a:noFill/>
            <a:prstDash val="dash"/>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50" name="TextBox 49">
            <a:extLst>
              <a:ext uri="{FF2B5EF4-FFF2-40B4-BE49-F238E27FC236}">
                <a16:creationId xmlns:a16="http://schemas.microsoft.com/office/drawing/2014/main" id="{EE668FFA-4F6D-3A6D-5AF4-3C3A3420F500}"/>
              </a:ext>
            </a:extLst>
          </p:cNvPr>
          <p:cNvSpPr txBox="1"/>
          <p:nvPr/>
        </p:nvSpPr>
        <p:spPr>
          <a:xfrm>
            <a:off x="1887775" y="3976525"/>
            <a:ext cx="2020280" cy="369332"/>
          </a:xfrm>
          <a:prstGeom prst="rect">
            <a:avLst/>
          </a:prstGeom>
          <a:noFill/>
          <a:ln>
            <a:solidFill>
              <a:srgbClr val="8E8A77">
                <a:lumMod val="50000"/>
              </a:srgbClr>
            </a:solidFill>
          </a:ln>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Electron in an atom</a:t>
            </a:r>
          </a:p>
        </p:txBody>
      </p:sp>
      <p:sp>
        <p:nvSpPr>
          <p:cNvPr id="51" name="TextBox 50">
            <a:extLst>
              <a:ext uri="{FF2B5EF4-FFF2-40B4-BE49-F238E27FC236}">
                <a16:creationId xmlns:a16="http://schemas.microsoft.com/office/drawing/2014/main" id="{5A108246-699A-F771-26DE-EDD255F53BAC}"/>
              </a:ext>
            </a:extLst>
          </p:cNvPr>
          <p:cNvSpPr txBox="1"/>
          <p:nvPr/>
        </p:nvSpPr>
        <p:spPr>
          <a:xfrm>
            <a:off x="2639742" y="3408625"/>
            <a:ext cx="49244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800000"/>
                </a:solidFill>
                <a:effectLst/>
                <a:uLnTx/>
                <a:uFillTx/>
              </a:rPr>
              <a:t>|0&gt;</a:t>
            </a:r>
          </a:p>
        </p:txBody>
      </p:sp>
      <p:sp>
        <p:nvSpPr>
          <p:cNvPr id="52" name="TextBox 51">
            <a:extLst>
              <a:ext uri="{FF2B5EF4-FFF2-40B4-BE49-F238E27FC236}">
                <a16:creationId xmlns:a16="http://schemas.microsoft.com/office/drawing/2014/main" id="{0C4DA6FC-E0FD-D716-5E83-801F95668E8A}"/>
              </a:ext>
            </a:extLst>
          </p:cNvPr>
          <p:cNvSpPr txBox="1"/>
          <p:nvPr/>
        </p:nvSpPr>
        <p:spPr>
          <a:xfrm>
            <a:off x="2639742" y="2114786"/>
            <a:ext cx="49244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FF"/>
                </a:solidFill>
                <a:effectLst/>
                <a:uLnTx/>
                <a:uFillTx/>
              </a:rPr>
              <a:t>|1&gt;</a:t>
            </a:r>
          </a:p>
        </p:txBody>
      </p:sp>
      <p:grpSp>
        <p:nvGrpSpPr>
          <p:cNvPr id="53" name="Group 52">
            <a:extLst>
              <a:ext uri="{FF2B5EF4-FFF2-40B4-BE49-F238E27FC236}">
                <a16:creationId xmlns:a16="http://schemas.microsoft.com/office/drawing/2014/main" id="{C256539F-02A6-7EDC-9FDA-60A22B7542E5}"/>
              </a:ext>
            </a:extLst>
          </p:cNvPr>
          <p:cNvGrpSpPr/>
          <p:nvPr/>
        </p:nvGrpSpPr>
        <p:grpSpPr>
          <a:xfrm>
            <a:off x="4501357" y="2199501"/>
            <a:ext cx="1876141" cy="1526080"/>
            <a:chOff x="3526756" y="1974383"/>
            <a:chExt cx="1876141" cy="1526080"/>
          </a:xfrm>
        </p:grpSpPr>
        <p:pic>
          <p:nvPicPr>
            <p:cNvPr id="54" name="Picture 53">
              <a:extLst>
                <a:ext uri="{FF2B5EF4-FFF2-40B4-BE49-F238E27FC236}">
                  <a16:creationId xmlns:a16="http://schemas.microsoft.com/office/drawing/2014/main" id="{E1C72144-53CC-A7D0-4C0C-A5A60864F5EB}"/>
                </a:ext>
              </a:extLst>
            </p:cNvPr>
            <p:cNvPicPr>
              <a:picLocks noChangeAspect="1"/>
            </p:cNvPicPr>
            <p:nvPr/>
          </p:nvPicPr>
          <p:blipFill>
            <a:blip r:embed="rId4"/>
            <a:stretch>
              <a:fillRect/>
            </a:stretch>
          </p:blipFill>
          <p:spPr>
            <a:xfrm>
              <a:off x="3767479" y="2143660"/>
              <a:ext cx="1508516" cy="1284725"/>
            </a:xfrm>
            <a:prstGeom prst="rect">
              <a:avLst/>
            </a:prstGeom>
          </p:spPr>
        </p:pic>
        <p:sp>
          <p:nvSpPr>
            <p:cNvPr id="55" name="Rectangle 54">
              <a:extLst>
                <a:ext uri="{FF2B5EF4-FFF2-40B4-BE49-F238E27FC236}">
                  <a16:creationId xmlns:a16="http://schemas.microsoft.com/office/drawing/2014/main" id="{23164A92-4D93-0B0C-EE72-3AF0229FF6EA}"/>
                </a:ext>
              </a:extLst>
            </p:cNvPr>
            <p:cNvSpPr/>
            <p:nvPr/>
          </p:nvSpPr>
          <p:spPr>
            <a:xfrm>
              <a:off x="3633742" y="2055565"/>
              <a:ext cx="1769155" cy="231385"/>
            </a:xfrm>
            <a:prstGeom prst="rect">
              <a:avLst/>
            </a:prstGeom>
            <a:solidFill>
              <a:srgbClr val="FFFFFF"/>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id="{1BD9D7E9-CED3-059E-DA20-4956D2E555F0}"/>
                </a:ext>
              </a:extLst>
            </p:cNvPr>
            <p:cNvSpPr/>
            <p:nvPr/>
          </p:nvSpPr>
          <p:spPr>
            <a:xfrm>
              <a:off x="3526756" y="3215493"/>
              <a:ext cx="1769155" cy="231385"/>
            </a:xfrm>
            <a:prstGeom prst="rect">
              <a:avLst/>
            </a:prstGeom>
            <a:solidFill>
              <a:srgbClr val="FFFFFF"/>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57" name="TextBox 56">
              <a:extLst>
                <a:ext uri="{FF2B5EF4-FFF2-40B4-BE49-F238E27FC236}">
                  <a16:creationId xmlns:a16="http://schemas.microsoft.com/office/drawing/2014/main" id="{94BCAAF0-5D2A-E6F0-09AF-B514F9A194B9}"/>
                </a:ext>
              </a:extLst>
            </p:cNvPr>
            <p:cNvSpPr txBox="1"/>
            <p:nvPr/>
          </p:nvSpPr>
          <p:spPr>
            <a:xfrm>
              <a:off x="3774184" y="1974383"/>
              <a:ext cx="49244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FF"/>
                  </a:solidFill>
                  <a:effectLst/>
                  <a:uLnTx/>
                  <a:uFillTx/>
                </a:rPr>
                <a:t>|1&gt;</a:t>
              </a:r>
            </a:p>
          </p:txBody>
        </p:sp>
        <p:sp>
          <p:nvSpPr>
            <p:cNvPr id="58" name="TextBox 57">
              <a:extLst>
                <a:ext uri="{FF2B5EF4-FFF2-40B4-BE49-F238E27FC236}">
                  <a16:creationId xmlns:a16="http://schemas.microsoft.com/office/drawing/2014/main" id="{B0933834-4FB3-8551-6E99-2394BB420306}"/>
                </a:ext>
              </a:extLst>
            </p:cNvPr>
            <p:cNvSpPr txBox="1"/>
            <p:nvPr/>
          </p:nvSpPr>
          <p:spPr>
            <a:xfrm>
              <a:off x="4673151" y="3161909"/>
              <a:ext cx="49244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800000"/>
                  </a:solidFill>
                  <a:effectLst/>
                  <a:uLnTx/>
                  <a:uFillTx/>
                </a:rPr>
                <a:t>|0&gt;</a:t>
              </a:r>
            </a:p>
          </p:txBody>
        </p:sp>
      </p:grpSp>
      <p:sp>
        <p:nvSpPr>
          <p:cNvPr id="59" name="TextBox 58">
            <a:extLst>
              <a:ext uri="{FF2B5EF4-FFF2-40B4-BE49-F238E27FC236}">
                <a16:creationId xmlns:a16="http://schemas.microsoft.com/office/drawing/2014/main" id="{79B75469-41D6-AF2A-33D7-700BEEF6ABBE}"/>
              </a:ext>
            </a:extLst>
          </p:cNvPr>
          <p:cNvSpPr txBox="1"/>
          <p:nvPr/>
        </p:nvSpPr>
        <p:spPr>
          <a:xfrm>
            <a:off x="4257572" y="3969689"/>
            <a:ext cx="2428253" cy="369332"/>
          </a:xfrm>
          <a:prstGeom prst="rect">
            <a:avLst/>
          </a:prstGeom>
          <a:noFill/>
          <a:ln>
            <a:solidFill>
              <a:srgbClr val="8E8A77">
                <a:lumMod val="50000"/>
              </a:srgbClr>
            </a:solid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Electron spin(up/down)</a:t>
            </a:r>
          </a:p>
        </p:txBody>
      </p:sp>
      <p:sp>
        <p:nvSpPr>
          <p:cNvPr id="60" name="Rectangle 59">
            <a:extLst>
              <a:ext uri="{FF2B5EF4-FFF2-40B4-BE49-F238E27FC236}">
                <a16:creationId xmlns:a16="http://schemas.microsoft.com/office/drawing/2014/main" id="{AE065F0B-D1BA-E59C-61FC-1642A294713B}"/>
              </a:ext>
            </a:extLst>
          </p:cNvPr>
          <p:cNvSpPr/>
          <p:nvPr/>
        </p:nvSpPr>
        <p:spPr>
          <a:xfrm>
            <a:off x="4257572" y="2107445"/>
            <a:ext cx="2428253" cy="1861739"/>
          </a:xfrm>
          <a:prstGeom prst="rect">
            <a:avLst/>
          </a:prstGeom>
          <a:noFill/>
          <a:ln w="9525" cap="flat" cmpd="sng" algn="ctr">
            <a:solidFill>
              <a:srgbClr val="022539"/>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61" name="Rectangle 60">
            <a:extLst>
              <a:ext uri="{FF2B5EF4-FFF2-40B4-BE49-F238E27FC236}">
                <a16:creationId xmlns:a16="http://schemas.microsoft.com/office/drawing/2014/main" id="{269D4E72-14B5-108D-1805-ED6629B1D1A6}"/>
              </a:ext>
            </a:extLst>
          </p:cNvPr>
          <p:cNvSpPr/>
          <p:nvPr/>
        </p:nvSpPr>
        <p:spPr>
          <a:xfrm>
            <a:off x="1887776" y="2114786"/>
            <a:ext cx="2020280" cy="1861739"/>
          </a:xfrm>
          <a:prstGeom prst="rect">
            <a:avLst/>
          </a:prstGeom>
          <a:noFill/>
          <a:ln w="9525" cap="flat" cmpd="sng" algn="ctr">
            <a:solidFill>
              <a:srgbClr val="022539"/>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62" name="TextBox 61">
            <a:extLst>
              <a:ext uri="{FF2B5EF4-FFF2-40B4-BE49-F238E27FC236}">
                <a16:creationId xmlns:a16="http://schemas.microsoft.com/office/drawing/2014/main" id="{BF46A232-4C8C-290C-0DDD-C130E72174FE}"/>
              </a:ext>
            </a:extLst>
          </p:cNvPr>
          <p:cNvSpPr txBox="1"/>
          <p:nvPr/>
        </p:nvSpPr>
        <p:spPr>
          <a:xfrm>
            <a:off x="9064269" y="2566570"/>
            <a:ext cx="533839" cy="338554"/>
          </a:xfrm>
          <a:prstGeom prst="rect">
            <a:avLst/>
          </a:prstGeom>
          <a:solidFill>
            <a:srgbClr val="FFFFFF"/>
          </a:solid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FF"/>
                </a:solidFill>
                <a:effectLst/>
                <a:uLnTx/>
                <a:uFillTx/>
              </a:rPr>
              <a:t>|1&gt;</a:t>
            </a:r>
          </a:p>
        </p:txBody>
      </p:sp>
      <p:sp>
        <p:nvSpPr>
          <p:cNvPr id="63" name="TextBox 62">
            <a:extLst>
              <a:ext uri="{FF2B5EF4-FFF2-40B4-BE49-F238E27FC236}">
                <a16:creationId xmlns:a16="http://schemas.microsoft.com/office/drawing/2014/main" id="{F5EBBD63-AE70-64F0-39DD-BFEB4FC70E00}"/>
              </a:ext>
            </a:extLst>
          </p:cNvPr>
          <p:cNvSpPr txBox="1"/>
          <p:nvPr/>
        </p:nvSpPr>
        <p:spPr>
          <a:xfrm>
            <a:off x="7687299" y="2624891"/>
            <a:ext cx="492443" cy="338554"/>
          </a:xfrm>
          <a:prstGeom prst="rect">
            <a:avLst/>
          </a:prstGeom>
          <a:solidFill>
            <a:srgbClr val="FFFFFF"/>
          </a:solid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800000"/>
                </a:solidFill>
                <a:effectLst/>
                <a:uLnTx/>
                <a:uFillTx/>
              </a:rPr>
              <a:t>|0&gt;</a:t>
            </a:r>
          </a:p>
        </p:txBody>
      </p:sp>
      <p:sp>
        <p:nvSpPr>
          <p:cNvPr id="64" name="TextBox 63">
            <a:extLst>
              <a:ext uri="{FF2B5EF4-FFF2-40B4-BE49-F238E27FC236}">
                <a16:creationId xmlns:a16="http://schemas.microsoft.com/office/drawing/2014/main" id="{3D1070EC-6B9E-DB8C-A1EB-DBE568BDBAFA}"/>
              </a:ext>
            </a:extLst>
          </p:cNvPr>
          <p:cNvSpPr txBox="1"/>
          <p:nvPr/>
        </p:nvSpPr>
        <p:spPr>
          <a:xfrm>
            <a:off x="7010400" y="3958941"/>
            <a:ext cx="2587708" cy="369332"/>
          </a:xfrm>
          <a:prstGeom prst="rect">
            <a:avLst/>
          </a:prstGeom>
          <a:noFill/>
          <a:ln>
            <a:solidFill>
              <a:srgbClr val="8E8A77">
                <a:lumMod val="50000"/>
              </a:srgbClr>
            </a:solid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Photon polarization (H/V)</a:t>
            </a:r>
          </a:p>
        </p:txBody>
      </p:sp>
      <p:sp>
        <p:nvSpPr>
          <p:cNvPr id="65" name="Rectangle 64">
            <a:extLst>
              <a:ext uri="{FF2B5EF4-FFF2-40B4-BE49-F238E27FC236}">
                <a16:creationId xmlns:a16="http://schemas.microsoft.com/office/drawing/2014/main" id="{15932AAF-2F39-0144-5CD3-82DF0C00BAF4}"/>
              </a:ext>
            </a:extLst>
          </p:cNvPr>
          <p:cNvSpPr/>
          <p:nvPr/>
        </p:nvSpPr>
        <p:spPr>
          <a:xfrm>
            <a:off x="7010400" y="2096697"/>
            <a:ext cx="2587708" cy="1861739"/>
          </a:xfrm>
          <a:prstGeom prst="rect">
            <a:avLst/>
          </a:prstGeom>
          <a:noFill/>
          <a:ln w="9525" cap="flat" cmpd="sng" algn="ctr">
            <a:solidFill>
              <a:srgbClr val="022539"/>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66" name="TextBox 65">
            <a:extLst>
              <a:ext uri="{FF2B5EF4-FFF2-40B4-BE49-F238E27FC236}">
                <a16:creationId xmlns:a16="http://schemas.microsoft.com/office/drawing/2014/main" id="{9F3B75F3-9909-6A56-ED94-AAE9311C9171}"/>
              </a:ext>
            </a:extLst>
          </p:cNvPr>
          <p:cNvSpPr txBox="1"/>
          <p:nvPr/>
        </p:nvSpPr>
        <p:spPr>
          <a:xfrm>
            <a:off x="-1" y="1076980"/>
            <a:ext cx="12191117" cy="4616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04210"/>
                </a:solidFill>
                <a:effectLst/>
                <a:uLnTx/>
                <a:uFillTx/>
                <a:latin typeface="Calibri" panose="020F0502020204030204" pitchFamily="34" charset="0"/>
                <a:ea typeface="+mn-ea"/>
                <a:cs typeface="Calibri" panose="020F0502020204030204" pitchFamily="34" charset="0"/>
              </a:rPr>
              <a:t>Requirements: Two states + superposition</a:t>
            </a:r>
          </a:p>
        </p:txBody>
      </p:sp>
    </p:spTree>
    <p:extLst>
      <p:ext uri="{BB962C8B-B14F-4D97-AF65-F5344CB8AC3E}">
        <p14:creationId xmlns:p14="http://schemas.microsoft.com/office/powerpoint/2010/main" val="329137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BE5700"/>
                </a:solidFill>
              </a:rPr>
              <a:t>Polarization of Light</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0867DB99-49B8-92B4-DEEC-ADA6D8375FCB}"/>
              </a:ext>
            </a:extLst>
          </p:cNvPr>
          <p:cNvSpPr txBox="1"/>
          <p:nvPr/>
        </p:nvSpPr>
        <p:spPr>
          <a:xfrm>
            <a:off x="-885" y="6126602"/>
            <a:ext cx="12192883" cy="731520"/>
          </a:xfrm>
          <a:prstGeom prst="rect">
            <a:avLst/>
          </a:prstGeom>
          <a:solidFill>
            <a:srgbClr val="BF5700"/>
          </a:solidFill>
        </p:spPr>
        <p:txBody>
          <a:bodyPr wrap="square" rtlCol="0">
            <a:noAutofit/>
          </a:body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How do we get polarized light?</a:t>
            </a:r>
          </a:p>
        </p:txBody>
      </p:sp>
      <p:sp>
        <p:nvSpPr>
          <p:cNvPr id="40" name="Google Shape;104;p6">
            <a:extLst>
              <a:ext uri="{FF2B5EF4-FFF2-40B4-BE49-F238E27FC236}">
                <a16:creationId xmlns:a16="http://schemas.microsoft.com/office/drawing/2014/main" id="{9FFA3939-4AC5-D13E-317A-8D4FD422AB35}"/>
              </a:ext>
            </a:extLst>
          </p:cNvPr>
          <p:cNvSpPr txBox="1"/>
          <p:nvPr/>
        </p:nvSpPr>
        <p:spPr>
          <a:xfrm>
            <a:off x="3885700" y="3690263"/>
            <a:ext cx="1611520" cy="1021512"/>
          </a:xfrm>
          <a:prstGeom prst="roundRect">
            <a:avLst/>
          </a:prstGeom>
          <a:solidFill>
            <a:srgbClr val="F8C335"/>
          </a:solidFill>
          <a:ln>
            <a:noFill/>
          </a:ln>
        </p:spPr>
        <p:txBody>
          <a:bodyPr spcFirstLastPara="1" wrap="square" lIns="91425" tIns="45700" rIns="91425" bIns="4570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latin typeface="Arial"/>
                <a:ea typeface="Arial"/>
                <a:cs typeface="Arial"/>
                <a:sym typeface="Arial"/>
              </a:rPr>
              <a:t>Horizontally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latin typeface="Arial"/>
                <a:ea typeface="Arial"/>
                <a:cs typeface="Arial"/>
                <a:sym typeface="Arial"/>
              </a:rPr>
              <a:t>Polarized Light</a:t>
            </a:r>
            <a:endParaRPr kumimoji="0" sz="1800" b="0" i="0" u="none" strike="noStrike" kern="0" cap="none" spc="0" normalizeH="0" baseline="0" noProof="0" dirty="0">
              <a:ln>
                <a:noFill/>
              </a:ln>
              <a:solidFill>
                <a:srgbClr val="022539"/>
              </a:solidFill>
              <a:effectLst/>
              <a:uLnTx/>
              <a:uFillTx/>
            </a:endParaRPr>
          </a:p>
        </p:txBody>
      </p:sp>
      <p:cxnSp>
        <p:nvCxnSpPr>
          <p:cNvPr id="41" name="Google Shape;105;p6">
            <a:extLst>
              <a:ext uri="{FF2B5EF4-FFF2-40B4-BE49-F238E27FC236}">
                <a16:creationId xmlns:a16="http://schemas.microsoft.com/office/drawing/2014/main" id="{3211C59D-DCE1-58DF-32D4-FD4A5A770040}"/>
              </a:ext>
            </a:extLst>
          </p:cNvPr>
          <p:cNvCxnSpPr/>
          <p:nvPr/>
        </p:nvCxnSpPr>
        <p:spPr>
          <a:xfrm>
            <a:off x="4013280" y="2746907"/>
            <a:ext cx="1356360" cy="0"/>
          </a:xfrm>
          <a:prstGeom prst="straightConnector1">
            <a:avLst/>
          </a:prstGeom>
          <a:noFill/>
          <a:ln w="57150" cap="flat" cmpd="sng">
            <a:solidFill>
              <a:srgbClr val="08345A"/>
            </a:solidFill>
            <a:prstDash val="solid"/>
            <a:round/>
            <a:headEnd type="none" w="med" len="med"/>
            <a:tailEnd type="triangle" w="med" len="med"/>
          </a:ln>
        </p:spPr>
      </p:cxnSp>
      <p:sp>
        <p:nvSpPr>
          <p:cNvPr id="42" name="Google Shape;106;p6">
            <a:extLst>
              <a:ext uri="{FF2B5EF4-FFF2-40B4-BE49-F238E27FC236}">
                <a16:creationId xmlns:a16="http://schemas.microsoft.com/office/drawing/2014/main" id="{051F1472-6920-C5CA-2B03-CB91675D7B07}"/>
              </a:ext>
            </a:extLst>
          </p:cNvPr>
          <p:cNvSpPr txBox="1"/>
          <p:nvPr/>
        </p:nvSpPr>
        <p:spPr>
          <a:xfrm>
            <a:off x="6096000" y="3690263"/>
            <a:ext cx="1724857" cy="1021512"/>
          </a:xfrm>
          <a:prstGeom prst="roundRect">
            <a:avLst/>
          </a:prstGeom>
          <a:solidFill>
            <a:srgbClr val="F8C335"/>
          </a:solidFill>
          <a:ln>
            <a:noFill/>
          </a:ln>
        </p:spPr>
        <p:txBody>
          <a:bodyPr spcFirstLastPara="1" wrap="square" lIns="91425" tIns="45700" rIns="91425" bIns="4570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latin typeface="Arial"/>
                <a:ea typeface="Arial"/>
                <a:cs typeface="Arial"/>
                <a:sym typeface="Arial"/>
              </a:rPr>
              <a:t>Vertically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latin typeface="Arial"/>
                <a:ea typeface="Arial"/>
                <a:cs typeface="Arial"/>
                <a:sym typeface="Arial"/>
              </a:rPr>
              <a:t>Polarized Light</a:t>
            </a:r>
            <a:endParaRPr kumimoji="0" sz="1800" b="0" i="0" u="none" strike="noStrike" kern="0" cap="none" spc="0" normalizeH="0" baseline="0" noProof="0" dirty="0">
              <a:ln>
                <a:noFill/>
              </a:ln>
              <a:solidFill>
                <a:srgbClr val="022539"/>
              </a:solidFill>
              <a:effectLst/>
              <a:uLnTx/>
              <a:uFillTx/>
            </a:endParaRPr>
          </a:p>
        </p:txBody>
      </p:sp>
      <p:cxnSp>
        <p:nvCxnSpPr>
          <p:cNvPr id="43" name="Google Shape;107;p6">
            <a:extLst>
              <a:ext uri="{FF2B5EF4-FFF2-40B4-BE49-F238E27FC236}">
                <a16:creationId xmlns:a16="http://schemas.microsoft.com/office/drawing/2014/main" id="{7000108E-FD03-DD6D-84B3-F616CA6B7D75}"/>
              </a:ext>
            </a:extLst>
          </p:cNvPr>
          <p:cNvCxnSpPr/>
          <p:nvPr/>
        </p:nvCxnSpPr>
        <p:spPr>
          <a:xfrm rot="10800000">
            <a:off x="6947401" y="2099474"/>
            <a:ext cx="0" cy="1203949"/>
          </a:xfrm>
          <a:prstGeom prst="straightConnector1">
            <a:avLst/>
          </a:prstGeom>
          <a:noFill/>
          <a:ln w="57150" cap="flat" cmpd="sng">
            <a:solidFill>
              <a:srgbClr val="08345A"/>
            </a:solidFill>
            <a:prstDash val="solid"/>
            <a:round/>
            <a:headEnd type="none" w="med" len="med"/>
            <a:tailEnd type="triangle" w="med" len="med"/>
          </a:ln>
        </p:spPr>
      </p:cxnSp>
      <p:sp>
        <p:nvSpPr>
          <p:cNvPr id="44" name="Google Shape;109;p6">
            <a:extLst>
              <a:ext uri="{FF2B5EF4-FFF2-40B4-BE49-F238E27FC236}">
                <a16:creationId xmlns:a16="http://schemas.microsoft.com/office/drawing/2014/main" id="{5EF4A7FD-29D4-D09A-6B03-00DCAF7A6EDF}"/>
              </a:ext>
            </a:extLst>
          </p:cNvPr>
          <p:cNvSpPr txBox="1"/>
          <p:nvPr/>
        </p:nvSpPr>
        <p:spPr>
          <a:xfrm>
            <a:off x="1987470" y="3690263"/>
            <a:ext cx="1615369" cy="1021512"/>
          </a:xfrm>
          <a:prstGeom prst="roundRect">
            <a:avLst/>
          </a:prstGeom>
          <a:solidFill>
            <a:srgbClr val="F8C335"/>
          </a:solidFill>
          <a:ln>
            <a:noFill/>
          </a:ln>
        </p:spPr>
        <p:txBody>
          <a:bodyPr spcFirstLastPara="1" wrap="square" lIns="91425" tIns="45700" rIns="91425" bIns="4570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latin typeface="Arial"/>
                <a:ea typeface="Arial"/>
                <a:cs typeface="Arial"/>
                <a:sym typeface="Arial"/>
              </a:rPr>
              <a:t>Unpolarized (Natural) Light</a:t>
            </a:r>
            <a:endParaRPr kumimoji="0" sz="1800" b="0" i="0" u="none" strike="noStrike" kern="0" cap="none" spc="0" normalizeH="0" baseline="0" noProof="0" dirty="0">
              <a:ln>
                <a:noFill/>
              </a:ln>
              <a:solidFill>
                <a:srgbClr val="022539"/>
              </a:solidFill>
              <a:effectLst/>
              <a:uLnTx/>
              <a:uFillTx/>
            </a:endParaRPr>
          </a:p>
        </p:txBody>
      </p:sp>
      <p:grpSp>
        <p:nvGrpSpPr>
          <p:cNvPr id="45" name="Google Shape;110;p6">
            <a:extLst>
              <a:ext uri="{FF2B5EF4-FFF2-40B4-BE49-F238E27FC236}">
                <a16:creationId xmlns:a16="http://schemas.microsoft.com/office/drawing/2014/main" id="{A55D5D42-4F55-31A0-4E65-D1AD5D904ABE}"/>
              </a:ext>
            </a:extLst>
          </p:cNvPr>
          <p:cNvGrpSpPr/>
          <p:nvPr/>
        </p:nvGrpSpPr>
        <p:grpSpPr>
          <a:xfrm>
            <a:off x="2033527" y="1992728"/>
            <a:ext cx="1670407" cy="1867919"/>
            <a:chOff x="9332780" y="2573023"/>
            <a:chExt cx="1265811" cy="1415483"/>
          </a:xfrm>
        </p:grpSpPr>
        <p:grpSp>
          <p:nvGrpSpPr>
            <p:cNvPr id="46" name="Google Shape;111;p6">
              <a:extLst>
                <a:ext uri="{FF2B5EF4-FFF2-40B4-BE49-F238E27FC236}">
                  <a16:creationId xmlns:a16="http://schemas.microsoft.com/office/drawing/2014/main" id="{D3168A75-D8AB-09B7-6558-753BCA4DD4D7}"/>
                </a:ext>
              </a:extLst>
            </p:cNvPr>
            <p:cNvGrpSpPr/>
            <p:nvPr/>
          </p:nvGrpSpPr>
          <p:grpSpPr>
            <a:xfrm>
              <a:off x="9921239" y="2573023"/>
              <a:ext cx="490287" cy="576559"/>
              <a:chOff x="9921239" y="2573023"/>
              <a:chExt cx="490287" cy="576559"/>
            </a:xfrm>
          </p:grpSpPr>
          <p:cxnSp>
            <p:nvCxnSpPr>
              <p:cNvPr id="63" name="Google Shape;112;p6">
                <a:extLst>
                  <a:ext uri="{FF2B5EF4-FFF2-40B4-BE49-F238E27FC236}">
                    <a16:creationId xmlns:a16="http://schemas.microsoft.com/office/drawing/2014/main" id="{24CBFCFC-24E3-EB3E-6548-FF685616892B}"/>
                  </a:ext>
                </a:extLst>
              </p:cNvPr>
              <p:cNvCxnSpPr/>
              <p:nvPr/>
            </p:nvCxnSpPr>
            <p:spPr>
              <a:xfrm rot="10800000">
                <a:off x="9921239" y="2573023"/>
                <a:ext cx="1" cy="541020"/>
              </a:xfrm>
              <a:prstGeom prst="straightConnector1">
                <a:avLst/>
              </a:prstGeom>
              <a:noFill/>
              <a:ln w="57150" cap="flat" cmpd="sng">
                <a:solidFill>
                  <a:srgbClr val="08345A"/>
                </a:solidFill>
                <a:prstDash val="solid"/>
                <a:round/>
                <a:headEnd type="none" w="med" len="med"/>
                <a:tailEnd type="triangle" w="med" len="med"/>
              </a:ln>
            </p:spPr>
          </p:cxnSp>
          <p:cxnSp>
            <p:nvCxnSpPr>
              <p:cNvPr id="64" name="Google Shape;113;p6">
                <a:extLst>
                  <a:ext uri="{FF2B5EF4-FFF2-40B4-BE49-F238E27FC236}">
                    <a16:creationId xmlns:a16="http://schemas.microsoft.com/office/drawing/2014/main" id="{B47157BC-6895-A78E-AF95-551CF242EFD0}"/>
                  </a:ext>
                </a:extLst>
              </p:cNvPr>
              <p:cNvCxnSpPr/>
              <p:nvPr/>
            </p:nvCxnSpPr>
            <p:spPr>
              <a:xfrm rot="10800000" flipH="1">
                <a:off x="9947331" y="2657808"/>
                <a:ext cx="271174" cy="462963"/>
              </a:xfrm>
              <a:prstGeom prst="straightConnector1">
                <a:avLst/>
              </a:prstGeom>
              <a:noFill/>
              <a:ln w="57150" cap="flat" cmpd="sng">
                <a:solidFill>
                  <a:srgbClr val="08345A"/>
                </a:solidFill>
                <a:prstDash val="solid"/>
                <a:round/>
                <a:headEnd type="none" w="med" len="med"/>
                <a:tailEnd type="triangle" w="med" len="med"/>
              </a:ln>
            </p:spPr>
          </p:cxnSp>
          <p:cxnSp>
            <p:nvCxnSpPr>
              <p:cNvPr id="65" name="Google Shape;114;p6">
                <a:extLst>
                  <a:ext uri="{FF2B5EF4-FFF2-40B4-BE49-F238E27FC236}">
                    <a16:creationId xmlns:a16="http://schemas.microsoft.com/office/drawing/2014/main" id="{9ABBA21B-9ADA-254D-5CE4-D05ADC96ECA5}"/>
                  </a:ext>
                </a:extLst>
              </p:cNvPr>
              <p:cNvCxnSpPr/>
              <p:nvPr/>
            </p:nvCxnSpPr>
            <p:spPr>
              <a:xfrm rot="10800000" flipH="1">
                <a:off x="9978061" y="2897506"/>
                <a:ext cx="433465" cy="252076"/>
              </a:xfrm>
              <a:prstGeom prst="straightConnector1">
                <a:avLst/>
              </a:prstGeom>
              <a:noFill/>
              <a:ln w="57150" cap="flat" cmpd="sng">
                <a:solidFill>
                  <a:srgbClr val="08345A"/>
                </a:solidFill>
                <a:prstDash val="solid"/>
                <a:round/>
                <a:headEnd type="none" w="med" len="med"/>
                <a:tailEnd type="triangle" w="med" len="med"/>
              </a:ln>
            </p:spPr>
          </p:cxnSp>
        </p:grpSp>
        <p:grpSp>
          <p:nvGrpSpPr>
            <p:cNvPr id="47" name="Google Shape;115;p6">
              <a:extLst>
                <a:ext uri="{FF2B5EF4-FFF2-40B4-BE49-F238E27FC236}">
                  <a16:creationId xmlns:a16="http://schemas.microsoft.com/office/drawing/2014/main" id="{2467DD60-06DD-AA5A-5A32-3D94C2D620F7}"/>
                </a:ext>
              </a:extLst>
            </p:cNvPr>
            <p:cNvGrpSpPr/>
            <p:nvPr/>
          </p:nvGrpSpPr>
          <p:grpSpPr>
            <a:xfrm rot="-5400000">
              <a:off x="9371939" y="2649747"/>
              <a:ext cx="484050" cy="562368"/>
              <a:chOff x="9921239" y="2573023"/>
              <a:chExt cx="484050" cy="562368"/>
            </a:xfrm>
          </p:grpSpPr>
          <p:cxnSp>
            <p:nvCxnSpPr>
              <p:cNvPr id="60" name="Google Shape;116;p6">
                <a:extLst>
                  <a:ext uri="{FF2B5EF4-FFF2-40B4-BE49-F238E27FC236}">
                    <a16:creationId xmlns:a16="http://schemas.microsoft.com/office/drawing/2014/main" id="{6ADE6C88-EE9E-7729-28E9-E40220F43986}"/>
                  </a:ext>
                </a:extLst>
              </p:cNvPr>
              <p:cNvCxnSpPr/>
              <p:nvPr/>
            </p:nvCxnSpPr>
            <p:spPr>
              <a:xfrm rot="10800000">
                <a:off x="9921239" y="2573023"/>
                <a:ext cx="1" cy="541020"/>
              </a:xfrm>
              <a:prstGeom prst="straightConnector1">
                <a:avLst/>
              </a:prstGeom>
              <a:noFill/>
              <a:ln w="57150" cap="flat" cmpd="sng">
                <a:solidFill>
                  <a:srgbClr val="08345A"/>
                </a:solidFill>
                <a:prstDash val="solid"/>
                <a:round/>
                <a:headEnd type="none" w="med" len="med"/>
                <a:tailEnd type="triangle" w="med" len="med"/>
              </a:ln>
            </p:spPr>
          </p:cxnSp>
          <p:cxnSp>
            <p:nvCxnSpPr>
              <p:cNvPr id="61" name="Google Shape;117;p6">
                <a:extLst>
                  <a:ext uri="{FF2B5EF4-FFF2-40B4-BE49-F238E27FC236}">
                    <a16:creationId xmlns:a16="http://schemas.microsoft.com/office/drawing/2014/main" id="{10E92B54-C4D5-A739-07D3-93F16240D432}"/>
                  </a:ext>
                </a:extLst>
              </p:cNvPr>
              <p:cNvCxnSpPr/>
              <p:nvPr/>
            </p:nvCxnSpPr>
            <p:spPr>
              <a:xfrm rot="10800000" flipH="1">
                <a:off x="9947331" y="2657808"/>
                <a:ext cx="271174" cy="462963"/>
              </a:xfrm>
              <a:prstGeom prst="straightConnector1">
                <a:avLst/>
              </a:prstGeom>
              <a:noFill/>
              <a:ln w="57150" cap="flat" cmpd="sng">
                <a:solidFill>
                  <a:srgbClr val="08345A"/>
                </a:solidFill>
                <a:prstDash val="solid"/>
                <a:round/>
                <a:headEnd type="none" w="med" len="med"/>
                <a:tailEnd type="triangle" w="med" len="med"/>
              </a:ln>
            </p:spPr>
          </p:cxnSp>
          <p:cxnSp>
            <p:nvCxnSpPr>
              <p:cNvPr id="62" name="Google Shape;118;p6">
                <a:extLst>
                  <a:ext uri="{FF2B5EF4-FFF2-40B4-BE49-F238E27FC236}">
                    <a16:creationId xmlns:a16="http://schemas.microsoft.com/office/drawing/2014/main" id="{746E178E-D152-CFBE-932B-71012738DBB5}"/>
                  </a:ext>
                </a:extLst>
              </p:cNvPr>
              <p:cNvCxnSpPr/>
              <p:nvPr/>
            </p:nvCxnSpPr>
            <p:spPr>
              <a:xfrm rot="10800000" flipH="1">
                <a:off x="9971824" y="2883315"/>
                <a:ext cx="433465" cy="252076"/>
              </a:xfrm>
              <a:prstGeom prst="straightConnector1">
                <a:avLst/>
              </a:prstGeom>
              <a:noFill/>
              <a:ln w="57150" cap="flat" cmpd="sng">
                <a:solidFill>
                  <a:srgbClr val="08345A"/>
                </a:solidFill>
                <a:prstDash val="solid"/>
                <a:round/>
                <a:headEnd type="none" w="med" len="med"/>
                <a:tailEnd type="triangle" w="med" len="med"/>
              </a:ln>
            </p:spPr>
          </p:cxnSp>
        </p:grpSp>
        <p:grpSp>
          <p:nvGrpSpPr>
            <p:cNvPr id="48" name="Google Shape;119;p6">
              <a:extLst>
                <a:ext uri="{FF2B5EF4-FFF2-40B4-BE49-F238E27FC236}">
                  <a16:creationId xmlns:a16="http://schemas.microsoft.com/office/drawing/2014/main" id="{0B992467-B1E4-8BC8-0EE8-043D0CFC83F9}"/>
                </a:ext>
              </a:extLst>
            </p:cNvPr>
            <p:cNvGrpSpPr/>
            <p:nvPr/>
          </p:nvGrpSpPr>
          <p:grpSpPr>
            <a:xfrm rot="-5400000" flipH="1">
              <a:off x="9458022" y="3051060"/>
              <a:ext cx="297266" cy="547748"/>
              <a:chOff x="9921239" y="2573023"/>
              <a:chExt cx="297266" cy="547748"/>
            </a:xfrm>
          </p:grpSpPr>
          <p:cxnSp>
            <p:nvCxnSpPr>
              <p:cNvPr id="58" name="Google Shape;120;p6">
                <a:extLst>
                  <a:ext uri="{FF2B5EF4-FFF2-40B4-BE49-F238E27FC236}">
                    <a16:creationId xmlns:a16="http://schemas.microsoft.com/office/drawing/2014/main" id="{E46A8A09-E20C-8261-673C-DCC3EF8F76CD}"/>
                  </a:ext>
                </a:extLst>
              </p:cNvPr>
              <p:cNvCxnSpPr/>
              <p:nvPr/>
            </p:nvCxnSpPr>
            <p:spPr>
              <a:xfrm rot="10800000">
                <a:off x="9921239" y="2573023"/>
                <a:ext cx="1" cy="541020"/>
              </a:xfrm>
              <a:prstGeom prst="straightConnector1">
                <a:avLst/>
              </a:prstGeom>
              <a:noFill/>
              <a:ln w="57150" cap="flat" cmpd="sng">
                <a:solidFill>
                  <a:srgbClr val="08345A"/>
                </a:solidFill>
                <a:prstDash val="solid"/>
                <a:round/>
                <a:headEnd type="none" w="med" len="med"/>
                <a:tailEnd type="triangle" w="med" len="med"/>
              </a:ln>
            </p:spPr>
          </p:cxnSp>
          <p:cxnSp>
            <p:nvCxnSpPr>
              <p:cNvPr id="59" name="Google Shape;121;p6">
                <a:extLst>
                  <a:ext uri="{FF2B5EF4-FFF2-40B4-BE49-F238E27FC236}">
                    <a16:creationId xmlns:a16="http://schemas.microsoft.com/office/drawing/2014/main" id="{AE4F68DC-3F9C-FA46-7AC3-9360B28FACE7}"/>
                  </a:ext>
                </a:extLst>
              </p:cNvPr>
              <p:cNvCxnSpPr/>
              <p:nvPr/>
            </p:nvCxnSpPr>
            <p:spPr>
              <a:xfrm rot="10800000" flipH="1">
                <a:off x="9947331" y="2657808"/>
                <a:ext cx="271174" cy="462963"/>
              </a:xfrm>
              <a:prstGeom prst="straightConnector1">
                <a:avLst/>
              </a:prstGeom>
              <a:noFill/>
              <a:ln w="57150" cap="flat" cmpd="sng">
                <a:solidFill>
                  <a:srgbClr val="08345A"/>
                </a:solidFill>
                <a:prstDash val="solid"/>
                <a:round/>
                <a:headEnd type="none" w="med" len="med"/>
                <a:tailEnd type="triangle" w="med" len="med"/>
              </a:ln>
            </p:spPr>
          </p:cxnSp>
        </p:grpSp>
        <p:grpSp>
          <p:nvGrpSpPr>
            <p:cNvPr id="49" name="Google Shape;122;p6">
              <a:extLst>
                <a:ext uri="{FF2B5EF4-FFF2-40B4-BE49-F238E27FC236}">
                  <a16:creationId xmlns:a16="http://schemas.microsoft.com/office/drawing/2014/main" id="{EE0D4CCF-71B3-72B6-B375-3583F36AEA23}"/>
                </a:ext>
              </a:extLst>
            </p:cNvPr>
            <p:cNvGrpSpPr/>
            <p:nvPr/>
          </p:nvGrpSpPr>
          <p:grpSpPr>
            <a:xfrm rot="7200936" flipH="1">
              <a:off x="9673007" y="3152505"/>
              <a:ext cx="885725" cy="603279"/>
              <a:chOff x="9485180" y="2725423"/>
              <a:chExt cx="885725" cy="603279"/>
            </a:xfrm>
          </p:grpSpPr>
          <p:grpSp>
            <p:nvGrpSpPr>
              <p:cNvPr id="50" name="Google Shape;123;p6">
                <a:extLst>
                  <a:ext uri="{FF2B5EF4-FFF2-40B4-BE49-F238E27FC236}">
                    <a16:creationId xmlns:a16="http://schemas.microsoft.com/office/drawing/2014/main" id="{837E775E-9CE0-DA8A-F899-81018853393B}"/>
                  </a:ext>
                </a:extLst>
              </p:cNvPr>
              <p:cNvGrpSpPr/>
              <p:nvPr/>
            </p:nvGrpSpPr>
            <p:grpSpPr>
              <a:xfrm>
                <a:off x="10073639" y="2725423"/>
                <a:ext cx="297266" cy="547748"/>
                <a:chOff x="9921239" y="2573023"/>
                <a:chExt cx="297266" cy="547748"/>
              </a:xfrm>
            </p:grpSpPr>
            <p:cxnSp>
              <p:nvCxnSpPr>
                <p:cNvPr id="56" name="Google Shape;124;p6">
                  <a:extLst>
                    <a:ext uri="{FF2B5EF4-FFF2-40B4-BE49-F238E27FC236}">
                      <a16:creationId xmlns:a16="http://schemas.microsoft.com/office/drawing/2014/main" id="{09018485-2068-0416-D652-F1684E250769}"/>
                    </a:ext>
                  </a:extLst>
                </p:cNvPr>
                <p:cNvCxnSpPr/>
                <p:nvPr/>
              </p:nvCxnSpPr>
              <p:spPr>
                <a:xfrm rot="10800000">
                  <a:off x="9921239" y="2573023"/>
                  <a:ext cx="1" cy="541020"/>
                </a:xfrm>
                <a:prstGeom prst="straightConnector1">
                  <a:avLst/>
                </a:prstGeom>
                <a:noFill/>
                <a:ln w="57150" cap="flat" cmpd="sng">
                  <a:solidFill>
                    <a:srgbClr val="08345A"/>
                  </a:solidFill>
                  <a:prstDash val="solid"/>
                  <a:round/>
                  <a:headEnd type="none" w="med" len="med"/>
                  <a:tailEnd type="triangle" w="med" len="med"/>
                </a:ln>
              </p:spPr>
            </p:cxnSp>
            <p:cxnSp>
              <p:nvCxnSpPr>
                <p:cNvPr id="57" name="Google Shape;125;p6">
                  <a:extLst>
                    <a:ext uri="{FF2B5EF4-FFF2-40B4-BE49-F238E27FC236}">
                      <a16:creationId xmlns:a16="http://schemas.microsoft.com/office/drawing/2014/main" id="{C0DEE57C-7E50-8E7C-2D80-C4ECF20D24B0}"/>
                    </a:ext>
                  </a:extLst>
                </p:cNvPr>
                <p:cNvCxnSpPr/>
                <p:nvPr/>
              </p:nvCxnSpPr>
              <p:spPr>
                <a:xfrm rot="10800000" flipH="1">
                  <a:off x="9947331" y="2657808"/>
                  <a:ext cx="271174" cy="462963"/>
                </a:xfrm>
                <a:prstGeom prst="straightConnector1">
                  <a:avLst/>
                </a:prstGeom>
                <a:noFill/>
                <a:ln w="57150" cap="flat" cmpd="sng">
                  <a:solidFill>
                    <a:srgbClr val="08345A"/>
                  </a:solidFill>
                  <a:prstDash val="solid"/>
                  <a:round/>
                  <a:headEnd type="none" w="med" len="med"/>
                  <a:tailEnd type="triangle" w="med" len="med"/>
                </a:ln>
              </p:spPr>
            </p:cxnSp>
          </p:grpSp>
          <p:grpSp>
            <p:nvGrpSpPr>
              <p:cNvPr id="51" name="Google Shape;126;p6">
                <a:extLst>
                  <a:ext uri="{FF2B5EF4-FFF2-40B4-BE49-F238E27FC236}">
                    <a16:creationId xmlns:a16="http://schemas.microsoft.com/office/drawing/2014/main" id="{842E30EF-2497-DF9A-FF90-4A8EB1A55CE1}"/>
                  </a:ext>
                </a:extLst>
              </p:cNvPr>
              <p:cNvGrpSpPr/>
              <p:nvPr/>
            </p:nvGrpSpPr>
            <p:grpSpPr>
              <a:xfrm rot="-5400000">
                <a:off x="9524339" y="2802147"/>
                <a:ext cx="484050" cy="562368"/>
                <a:chOff x="9921239" y="2573023"/>
                <a:chExt cx="484050" cy="562368"/>
              </a:xfrm>
            </p:grpSpPr>
            <p:cxnSp>
              <p:nvCxnSpPr>
                <p:cNvPr id="53" name="Google Shape;127;p6">
                  <a:extLst>
                    <a:ext uri="{FF2B5EF4-FFF2-40B4-BE49-F238E27FC236}">
                      <a16:creationId xmlns:a16="http://schemas.microsoft.com/office/drawing/2014/main" id="{675F53FE-A1B6-4AC3-CB61-2F783937D7DD}"/>
                    </a:ext>
                  </a:extLst>
                </p:cNvPr>
                <p:cNvCxnSpPr/>
                <p:nvPr/>
              </p:nvCxnSpPr>
              <p:spPr>
                <a:xfrm rot="10800000">
                  <a:off x="9921239" y="2573023"/>
                  <a:ext cx="1" cy="541020"/>
                </a:xfrm>
                <a:prstGeom prst="straightConnector1">
                  <a:avLst/>
                </a:prstGeom>
                <a:noFill/>
                <a:ln w="57150" cap="flat" cmpd="sng">
                  <a:solidFill>
                    <a:srgbClr val="08345A"/>
                  </a:solidFill>
                  <a:prstDash val="solid"/>
                  <a:round/>
                  <a:headEnd type="none" w="med" len="med"/>
                  <a:tailEnd type="triangle" w="med" len="med"/>
                </a:ln>
              </p:spPr>
            </p:cxnSp>
            <p:cxnSp>
              <p:nvCxnSpPr>
                <p:cNvPr id="54" name="Google Shape;128;p6">
                  <a:extLst>
                    <a:ext uri="{FF2B5EF4-FFF2-40B4-BE49-F238E27FC236}">
                      <a16:creationId xmlns:a16="http://schemas.microsoft.com/office/drawing/2014/main" id="{7F7D6C3E-6232-16E5-2C8B-DEEBFCD521F2}"/>
                    </a:ext>
                  </a:extLst>
                </p:cNvPr>
                <p:cNvCxnSpPr/>
                <p:nvPr/>
              </p:nvCxnSpPr>
              <p:spPr>
                <a:xfrm rot="10800000" flipH="1">
                  <a:off x="9947331" y="2657808"/>
                  <a:ext cx="271174" cy="462963"/>
                </a:xfrm>
                <a:prstGeom prst="straightConnector1">
                  <a:avLst/>
                </a:prstGeom>
                <a:noFill/>
                <a:ln w="57150" cap="flat" cmpd="sng">
                  <a:solidFill>
                    <a:srgbClr val="08345A"/>
                  </a:solidFill>
                  <a:prstDash val="solid"/>
                  <a:round/>
                  <a:headEnd type="none" w="med" len="med"/>
                  <a:tailEnd type="triangle" w="med" len="med"/>
                </a:ln>
              </p:spPr>
            </p:cxnSp>
            <p:cxnSp>
              <p:nvCxnSpPr>
                <p:cNvPr id="55" name="Google Shape;129;p6">
                  <a:extLst>
                    <a:ext uri="{FF2B5EF4-FFF2-40B4-BE49-F238E27FC236}">
                      <a16:creationId xmlns:a16="http://schemas.microsoft.com/office/drawing/2014/main" id="{42C23000-7D7B-BCED-ED5F-92CDDAF52F4F}"/>
                    </a:ext>
                  </a:extLst>
                </p:cNvPr>
                <p:cNvCxnSpPr/>
                <p:nvPr/>
              </p:nvCxnSpPr>
              <p:spPr>
                <a:xfrm rot="10800000" flipH="1">
                  <a:off x="9971824" y="2883315"/>
                  <a:ext cx="433465" cy="252076"/>
                </a:xfrm>
                <a:prstGeom prst="straightConnector1">
                  <a:avLst/>
                </a:prstGeom>
                <a:noFill/>
                <a:ln w="57150" cap="flat" cmpd="sng">
                  <a:solidFill>
                    <a:srgbClr val="08345A"/>
                  </a:solidFill>
                  <a:prstDash val="solid"/>
                  <a:round/>
                  <a:headEnd type="none" w="med" len="med"/>
                  <a:tailEnd type="triangle" w="med" len="med"/>
                </a:ln>
              </p:spPr>
            </p:cxnSp>
          </p:grpSp>
          <p:cxnSp>
            <p:nvCxnSpPr>
              <p:cNvPr id="52" name="Google Shape;130;p6">
                <a:extLst>
                  <a:ext uri="{FF2B5EF4-FFF2-40B4-BE49-F238E27FC236}">
                    <a16:creationId xmlns:a16="http://schemas.microsoft.com/office/drawing/2014/main" id="{9BAE1813-609E-9D84-CD7D-6CAB587CA88A}"/>
                  </a:ext>
                </a:extLst>
              </p:cNvPr>
              <p:cNvCxnSpPr/>
              <p:nvPr/>
            </p:nvCxnSpPr>
            <p:spPr>
              <a:xfrm rot="5400000" flipH="1">
                <a:off x="9755691" y="3058191"/>
                <a:ext cx="1" cy="541020"/>
              </a:xfrm>
              <a:prstGeom prst="straightConnector1">
                <a:avLst/>
              </a:prstGeom>
              <a:noFill/>
              <a:ln w="57150" cap="flat" cmpd="sng">
                <a:solidFill>
                  <a:srgbClr val="08345A"/>
                </a:solidFill>
                <a:prstDash val="solid"/>
                <a:round/>
                <a:headEnd type="none" w="med" len="med"/>
                <a:tailEnd type="triangle" w="med" len="med"/>
              </a:ln>
            </p:spPr>
          </p:cxnSp>
        </p:grpSp>
      </p:grpSp>
      <p:cxnSp>
        <p:nvCxnSpPr>
          <p:cNvPr id="67" name="Google Shape;132;p6">
            <a:extLst>
              <a:ext uri="{FF2B5EF4-FFF2-40B4-BE49-F238E27FC236}">
                <a16:creationId xmlns:a16="http://schemas.microsoft.com/office/drawing/2014/main" id="{F0318C7C-43B4-6CFF-9F5D-7756943F6319}"/>
              </a:ext>
            </a:extLst>
          </p:cNvPr>
          <p:cNvCxnSpPr/>
          <p:nvPr/>
        </p:nvCxnSpPr>
        <p:spPr>
          <a:xfrm rot="10800000" flipH="1">
            <a:off x="8926182" y="2276235"/>
            <a:ext cx="456224" cy="1058209"/>
          </a:xfrm>
          <a:prstGeom prst="straightConnector1">
            <a:avLst/>
          </a:prstGeom>
          <a:noFill/>
          <a:ln w="57150" cap="flat" cmpd="sng">
            <a:solidFill>
              <a:srgbClr val="08345A"/>
            </a:solidFill>
            <a:prstDash val="solid"/>
            <a:round/>
            <a:headEnd type="none" w="med" len="med"/>
            <a:tailEnd type="triangle" w="med" len="med"/>
          </a:ln>
        </p:spPr>
      </p:cxnSp>
      <p:sp>
        <p:nvSpPr>
          <p:cNvPr id="68" name="Google Shape;133;p6">
            <a:extLst>
              <a:ext uri="{FF2B5EF4-FFF2-40B4-BE49-F238E27FC236}">
                <a16:creationId xmlns:a16="http://schemas.microsoft.com/office/drawing/2014/main" id="{661FA997-2348-8345-A15E-276BF64CCAB3}"/>
              </a:ext>
            </a:extLst>
          </p:cNvPr>
          <p:cNvSpPr txBox="1"/>
          <p:nvPr/>
        </p:nvSpPr>
        <p:spPr>
          <a:xfrm>
            <a:off x="8296537" y="3690263"/>
            <a:ext cx="1413753" cy="1021512"/>
          </a:xfrm>
          <a:prstGeom prst="roundRect">
            <a:avLst/>
          </a:prstGeom>
          <a:solidFill>
            <a:srgbClr val="F8C335"/>
          </a:solidFill>
          <a:ln>
            <a:noFill/>
          </a:ln>
        </p:spPr>
        <p:txBody>
          <a:bodyPr spcFirstLastPara="1" wrap="square" lIns="91425" tIns="45700" rIns="91425" bIns="4570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latin typeface="Arial"/>
                <a:ea typeface="Arial"/>
                <a:cs typeface="Arial"/>
                <a:sym typeface="Arial"/>
              </a:rPr>
              <a:t>Diagonally Polarized Light</a:t>
            </a:r>
            <a:endParaRPr kumimoji="0" sz="1800" b="0" i="0" u="none" strike="noStrike" kern="0" cap="none" spc="0" normalizeH="0" baseline="0" noProof="0" dirty="0">
              <a:ln>
                <a:noFill/>
              </a:ln>
              <a:solidFill>
                <a:srgbClr val="022539"/>
              </a:solidFill>
              <a:effectLst/>
              <a:uLnTx/>
              <a:uFillTx/>
            </a:endParaRPr>
          </a:p>
        </p:txBody>
      </p:sp>
      <p:sp>
        <p:nvSpPr>
          <p:cNvPr id="69" name="Google Shape;153;p9">
            <a:extLst>
              <a:ext uri="{FF2B5EF4-FFF2-40B4-BE49-F238E27FC236}">
                <a16:creationId xmlns:a16="http://schemas.microsoft.com/office/drawing/2014/main" id="{13075146-8E77-EEC5-7C2D-64762F59579A}"/>
              </a:ext>
            </a:extLst>
          </p:cNvPr>
          <p:cNvSpPr txBox="1"/>
          <p:nvPr/>
        </p:nvSpPr>
        <p:spPr>
          <a:xfrm>
            <a:off x="6708850" y="4878086"/>
            <a:ext cx="477099" cy="369291"/>
          </a:xfrm>
          <a:prstGeom prst="rect">
            <a:avLst/>
          </a:prstGeom>
          <a:noFill/>
          <a:ln>
            <a:noFill/>
          </a:ln>
        </p:spPr>
        <p:txBody>
          <a:bodyPr spcFirstLastPara="1" wrap="square" lIns="91425" tIns="45700" rIns="91425" bIns="45700" anchor="ctr" anchorCtr="0">
            <a:spAutoFit/>
          </a:bodyPr>
          <a:lstStyle/>
          <a:p>
            <a:pPr algn="ctr" defTabSz="457200"/>
            <a:endParaRPr lang="ar-AE" sz="2800" b="1" dirty="0">
              <a:solidFill>
                <a:srgbClr val="F06F34"/>
              </a:solidFill>
              <a:latin typeface="Helvetica" pitchFamily="2" charset="0"/>
              <a:ea typeface="Arial"/>
              <a:sym typeface="Arial"/>
            </a:endParaRPr>
          </a:p>
        </p:txBody>
      </p:sp>
      <p:sp>
        <p:nvSpPr>
          <p:cNvPr id="70" name="Rectangle 69">
            <a:extLst>
              <a:ext uri="{FF2B5EF4-FFF2-40B4-BE49-F238E27FC236}">
                <a16:creationId xmlns:a16="http://schemas.microsoft.com/office/drawing/2014/main" id="{7802D80F-15DB-94FD-C86B-E5CFDF6F77B8}"/>
              </a:ext>
            </a:extLst>
          </p:cNvPr>
          <p:cNvSpPr/>
          <p:nvPr/>
        </p:nvSpPr>
        <p:spPr>
          <a:xfrm>
            <a:off x="4405965" y="4824399"/>
            <a:ext cx="731289" cy="461665"/>
          </a:xfrm>
          <a:prstGeom prst="rect">
            <a:avLst/>
          </a:prstGeom>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B3559"/>
                </a:solidFill>
                <a:effectLst/>
                <a:uLnTx/>
                <a:uFillTx/>
                <a:latin typeface="Cambria Math" panose="02040503050406030204" pitchFamily="18" charset="0"/>
                <a:ea typeface="Cambria Math" panose="02040503050406030204" pitchFamily="18" charset="0"/>
              </a:rPr>
              <a:t>❘0</a:t>
            </a:r>
            <a:r>
              <a:rPr kumimoji="0" lang="en-US" sz="2400" b="1" i="0" u="none" strike="noStrike" kern="0" cap="none" spc="-300" normalizeH="0" baseline="0" noProof="0" dirty="0">
                <a:ln>
                  <a:noFill/>
                </a:ln>
                <a:solidFill>
                  <a:srgbClr val="0B3559"/>
                </a:solidFill>
                <a:effectLst/>
                <a:uLnTx/>
                <a:uFillTx/>
                <a:latin typeface="Cambria Math" panose="02040503050406030204" pitchFamily="18" charset="0"/>
                <a:ea typeface="Cambria Math" panose="02040503050406030204" pitchFamily="18" charset="0"/>
              </a:rPr>
              <a:t>〉</a:t>
            </a:r>
            <a:endParaRPr kumimoji="0" lang="en-US" sz="2400" b="0" i="0" u="none" strike="noStrike" kern="0" cap="none" spc="0" normalizeH="0" baseline="0" noProof="0" dirty="0">
              <a:ln>
                <a:noFill/>
              </a:ln>
              <a:solidFill>
                <a:srgbClr val="022539"/>
              </a:solidFill>
              <a:effectLst/>
              <a:uLnTx/>
              <a:uFillTx/>
            </a:endParaRPr>
          </a:p>
        </p:txBody>
      </p:sp>
      <p:sp>
        <p:nvSpPr>
          <p:cNvPr id="71" name="Rectangle 70">
            <a:extLst>
              <a:ext uri="{FF2B5EF4-FFF2-40B4-BE49-F238E27FC236}">
                <a16:creationId xmlns:a16="http://schemas.microsoft.com/office/drawing/2014/main" id="{D00A990D-BA21-9C36-EBB6-16889F6DF989}"/>
              </a:ext>
            </a:extLst>
          </p:cNvPr>
          <p:cNvSpPr/>
          <p:nvPr/>
        </p:nvSpPr>
        <p:spPr>
          <a:xfrm>
            <a:off x="6628369" y="4834569"/>
            <a:ext cx="731289" cy="461665"/>
          </a:xfrm>
          <a:prstGeom prst="rect">
            <a:avLst/>
          </a:prstGeom>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B3559"/>
                </a:solidFill>
                <a:effectLst/>
                <a:uLnTx/>
                <a:uFillTx/>
                <a:latin typeface="Cambria Math" panose="02040503050406030204" pitchFamily="18" charset="0"/>
                <a:ea typeface="Cambria Math" panose="02040503050406030204" pitchFamily="18" charset="0"/>
              </a:rPr>
              <a:t>❘1</a:t>
            </a:r>
            <a:r>
              <a:rPr kumimoji="0" lang="en-US" sz="2400" b="1" i="0" u="none" strike="noStrike" kern="0" cap="none" spc="-300" normalizeH="0" baseline="0" noProof="0" dirty="0">
                <a:ln>
                  <a:noFill/>
                </a:ln>
                <a:solidFill>
                  <a:srgbClr val="0B3559"/>
                </a:solidFill>
                <a:effectLst/>
                <a:uLnTx/>
                <a:uFillTx/>
                <a:latin typeface="Cambria Math" panose="02040503050406030204" pitchFamily="18" charset="0"/>
                <a:ea typeface="Cambria Math" panose="02040503050406030204" pitchFamily="18" charset="0"/>
              </a:rPr>
              <a:t>〉</a:t>
            </a:r>
            <a:endParaRPr kumimoji="0" lang="en-US" sz="2400" b="0" i="0" u="none" strike="noStrike" kern="0" cap="none" spc="0" normalizeH="0" baseline="0" noProof="0" dirty="0">
              <a:ln>
                <a:noFill/>
              </a:ln>
              <a:solidFill>
                <a:srgbClr val="022539"/>
              </a:solidFill>
              <a:effectLst/>
              <a:uLnTx/>
              <a:uFillTx/>
            </a:endParaRPr>
          </a:p>
        </p:txBody>
      </p:sp>
      <p:grpSp>
        <p:nvGrpSpPr>
          <p:cNvPr id="72" name="Group 71">
            <a:extLst>
              <a:ext uri="{FF2B5EF4-FFF2-40B4-BE49-F238E27FC236}">
                <a16:creationId xmlns:a16="http://schemas.microsoft.com/office/drawing/2014/main" id="{7BE8FA7D-E032-4DE1-00A1-D51E789EF3EB}"/>
              </a:ext>
            </a:extLst>
          </p:cNvPr>
          <p:cNvGrpSpPr/>
          <p:nvPr/>
        </p:nvGrpSpPr>
        <p:grpSpPr>
          <a:xfrm>
            <a:off x="8194893" y="4831898"/>
            <a:ext cx="1604013" cy="477951"/>
            <a:chOff x="7155190" y="3653754"/>
            <a:chExt cx="1604013" cy="477951"/>
          </a:xfrm>
        </p:grpSpPr>
        <p:sp>
          <p:nvSpPr>
            <p:cNvPr id="73" name="Rectangle 72">
              <a:extLst>
                <a:ext uri="{FF2B5EF4-FFF2-40B4-BE49-F238E27FC236}">
                  <a16:creationId xmlns:a16="http://schemas.microsoft.com/office/drawing/2014/main" id="{521D3BD0-5770-44C6-EA44-369B61A6DA7E}"/>
                </a:ext>
              </a:extLst>
            </p:cNvPr>
            <p:cNvSpPr/>
            <p:nvPr/>
          </p:nvSpPr>
          <p:spPr>
            <a:xfrm>
              <a:off x="7155190" y="3653754"/>
              <a:ext cx="731289" cy="461665"/>
            </a:xfrm>
            <a:prstGeom prst="rect">
              <a:avLst/>
            </a:prstGeom>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B3559"/>
                  </a:solidFill>
                  <a:effectLst/>
                  <a:uLnTx/>
                  <a:uFillTx/>
                  <a:latin typeface="Cambria Math" panose="02040503050406030204" pitchFamily="18" charset="0"/>
                  <a:ea typeface="Cambria Math" panose="02040503050406030204" pitchFamily="18" charset="0"/>
                </a:rPr>
                <a:t>❘0</a:t>
              </a:r>
              <a:r>
                <a:rPr kumimoji="0" lang="en-US" sz="2400" b="1" i="0" u="none" strike="noStrike" kern="0" cap="none" spc="-300" normalizeH="0" baseline="0" noProof="0" dirty="0">
                  <a:ln>
                    <a:noFill/>
                  </a:ln>
                  <a:solidFill>
                    <a:srgbClr val="0B3559"/>
                  </a:solidFill>
                  <a:effectLst/>
                  <a:uLnTx/>
                  <a:uFillTx/>
                  <a:latin typeface="Cambria Math" panose="02040503050406030204" pitchFamily="18" charset="0"/>
                  <a:ea typeface="Cambria Math" panose="02040503050406030204" pitchFamily="18" charset="0"/>
                </a:rPr>
                <a:t>〉</a:t>
              </a:r>
              <a:endParaRPr kumimoji="0" lang="en-US" sz="2400" b="0" i="0" u="none" strike="noStrike" kern="0" cap="none" spc="0" normalizeH="0" baseline="0" noProof="0" dirty="0">
                <a:ln>
                  <a:noFill/>
                </a:ln>
                <a:solidFill>
                  <a:srgbClr val="022539"/>
                </a:solidFill>
                <a:effectLst/>
                <a:uLnTx/>
                <a:uFillTx/>
              </a:endParaRPr>
            </a:p>
          </p:txBody>
        </p:sp>
        <p:sp>
          <p:nvSpPr>
            <p:cNvPr id="74" name="Rectangle 73">
              <a:extLst>
                <a:ext uri="{FF2B5EF4-FFF2-40B4-BE49-F238E27FC236}">
                  <a16:creationId xmlns:a16="http://schemas.microsoft.com/office/drawing/2014/main" id="{1398FF95-B2E6-314B-16C4-665873579820}"/>
                </a:ext>
              </a:extLst>
            </p:cNvPr>
            <p:cNvSpPr/>
            <p:nvPr/>
          </p:nvSpPr>
          <p:spPr>
            <a:xfrm>
              <a:off x="8027914" y="3670040"/>
              <a:ext cx="731289" cy="461665"/>
            </a:xfrm>
            <a:prstGeom prst="rect">
              <a:avLst/>
            </a:prstGeom>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B3559"/>
                  </a:solidFill>
                  <a:effectLst/>
                  <a:uLnTx/>
                  <a:uFillTx/>
                  <a:latin typeface="Cambria Math" panose="02040503050406030204" pitchFamily="18" charset="0"/>
                  <a:ea typeface="Cambria Math" panose="02040503050406030204" pitchFamily="18" charset="0"/>
                </a:rPr>
                <a:t>❘1</a:t>
              </a:r>
              <a:r>
                <a:rPr kumimoji="0" lang="en-US" sz="2400" b="1" i="0" u="none" strike="noStrike" kern="0" cap="none" spc="-300" normalizeH="0" baseline="0" noProof="0" dirty="0">
                  <a:ln>
                    <a:noFill/>
                  </a:ln>
                  <a:solidFill>
                    <a:srgbClr val="0B3559"/>
                  </a:solidFill>
                  <a:effectLst/>
                  <a:uLnTx/>
                  <a:uFillTx/>
                  <a:latin typeface="Cambria Math" panose="02040503050406030204" pitchFamily="18" charset="0"/>
                  <a:ea typeface="Cambria Math" panose="02040503050406030204" pitchFamily="18" charset="0"/>
                </a:rPr>
                <a:t>〉</a:t>
              </a:r>
              <a:endParaRPr kumimoji="0" lang="en-US" sz="2400" b="0" i="0" u="none" strike="noStrike" kern="0" cap="none" spc="0" normalizeH="0" baseline="0" noProof="0" dirty="0">
                <a:ln>
                  <a:noFill/>
                </a:ln>
                <a:solidFill>
                  <a:srgbClr val="022539"/>
                </a:solidFill>
                <a:effectLst/>
                <a:uLnTx/>
                <a:uFillTx/>
              </a:endParaRPr>
            </a:p>
          </p:txBody>
        </p:sp>
        <p:sp>
          <p:nvSpPr>
            <p:cNvPr id="75" name="TextBox 74">
              <a:extLst>
                <a:ext uri="{FF2B5EF4-FFF2-40B4-BE49-F238E27FC236}">
                  <a16:creationId xmlns:a16="http://schemas.microsoft.com/office/drawing/2014/main" id="{576E8CB3-C70B-3B84-F3FB-BE615BCF900C}"/>
                </a:ext>
              </a:extLst>
            </p:cNvPr>
            <p:cNvSpPr txBox="1"/>
            <p:nvPr/>
          </p:nvSpPr>
          <p:spPr>
            <a:xfrm>
              <a:off x="7541035" y="3716206"/>
              <a:ext cx="53893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22539"/>
                  </a:solidFill>
                  <a:effectLst/>
                  <a:uLnTx/>
                  <a:uFillTx/>
                </a:rPr>
                <a:t>and</a:t>
              </a:r>
            </a:p>
          </p:txBody>
        </p:sp>
      </p:grpSp>
    </p:spTree>
    <p:extLst>
      <p:ext uri="{BB962C8B-B14F-4D97-AF65-F5344CB8AC3E}">
        <p14:creationId xmlns:p14="http://schemas.microsoft.com/office/powerpoint/2010/main" val="70000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22" presetClass="entr" presetSubtype="8"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par>
                                <p:cTn id="15" presetID="22" presetClass="entr" presetSubtype="4"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down)">
                                      <p:cBhvr>
                                        <p:cTn id="17" dur="500"/>
                                        <p:tgtEl>
                                          <p:spTgt spid="43"/>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6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par>
                                <p:cTn id="29" presetID="22" presetClass="entr" presetSubtype="4"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down)">
                                      <p:cBhvr>
                                        <p:cTn id="31" dur="500"/>
                                        <p:tgtEl>
                                          <p:spTgt spid="67"/>
                                        </p:tgtEl>
                                      </p:cBhvr>
                                    </p:animEffect>
                                  </p:childTnLst>
                                </p:cTn>
                              </p:par>
                              <p:par>
                                <p:cTn id="32" presetID="1" presetClass="entr" presetSubtype="0" fill="hold" nodeType="withEffect">
                                  <p:stCondLst>
                                    <p:cond delay="0"/>
                                  </p:stCondLst>
                                  <p:childTnLst>
                                    <p:set>
                                      <p:cBhvr>
                                        <p:cTn id="33" dur="1" fill="hold">
                                          <p:stCondLst>
                                            <p:cond delay="0"/>
                                          </p:stCondLst>
                                        </p:cTn>
                                        <p:tgtEl>
                                          <p:spTgt spid="7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0" grpId="0" animBg="1"/>
      <p:bldP spid="42" grpId="0" animBg="1"/>
      <p:bldP spid="68" grpId="0" animBg="1"/>
      <p:bldP spid="69" grpId="0"/>
      <p:bldP spid="70" grpId="0"/>
      <p:bldP spid="71" grpId="0"/>
    </p:bldLst>
  </p:timing>
</p:sld>
</file>

<file path=ppt/theme/theme1.xml><?xml version="1.0" encoding="utf-8"?>
<a:theme xmlns:a="http://schemas.openxmlformats.org/drawingml/2006/main" name="16-9 White Backgrou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2754</TotalTime>
  <Words>3725</Words>
  <Application>Microsoft Macintosh PowerPoint</Application>
  <PresentationFormat>Widescreen</PresentationFormat>
  <Paragraphs>507</Paragraphs>
  <Slides>16</Slides>
  <Notes>16</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Arial</vt:lpstr>
      <vt:lpstr>Arial Black</vt:lpstr>
      <vt:lpstr>Calibri</vt:lpstr>
      <vt:lpstr>Cambria Math</vt:lpstr>
      <vt:lpstr>Garamond</vt:lpstr>
      <vt:lpstr>Helvetica</vt:lpstr>
      <vt:lpstr>Helvetica Neue</vt:lpstr>
      <vt:lpstr>Poppins</vt:lpstr>
      <vt:lpstr>Roboto</vt:lpstr>
      <vt:lpstr>Segoe UI</vt:lpstr>
      <vt:lpstr>Segoe UI Symbol</vt:lpstr>
      <vt:lpstr>16-9 White Backgroud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Das, Poulami</dc:creator>
  <cp:keywords/>
  <dc:description/>
  <cp:lastModifiedBy>Das, Poulami</cp:lastModifiedBy>
  <cp:revision>26</cp:revision>
  <dcterms:created xsi:type="dcterms:W3CDTF">2023-07-19T00:10:40Z</dcterms:created>
  <dcterms:modified xsi:type="dcterms:W3CDTF">2023-08-24T00:11:12Z</dcterms:modified>
  <cp:category/>
</cp:coreProperties>
</file>